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1" r:id="rId3"/>
    <p:sldId id="273" r:id="rId4"/>
    <p:sldId id="270" r:id="rId5"/>
    <p:sldId id="257" r:id="rId6"/>
    <p:sldId id="272" r:id="rId7"/>
    <p:sldId id="271" r:id="rId8"/>
    <p:sldId id="259" r:id="rId9"/>
    <p:sldId id="260" r:id="rId10"/>
    <p:sldId id="263" r:id="rId11"/>
    <p:sldId id="264" r:id="rId12"/>
    <p:sldId id="265" r:id="rId13"/>
    <p:sldId id="268" r:id="rId14"/>
    <p:sldId id="266" r:id="rId15"/>
    <p:sldId id="269" r:id="rId16"/>
    <p:sldId id="267" r:id="rId17"/>
    <p:sldId id="275"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2F5F2-6898-441C-A300-2801142D5B38}" v="878" dt="2021-08-02T13:38:39.419"/>
    <p1510:client id="{3D78AF85-6FB4-4098-8B18-14F8009ED592}" v="75" dt="2021-08-02T13:53:50.138"/>
    <p1510:client id="{4FBDF198-F783-46A7-B145-AD9F93C8F3BD}" v="1685" dt="2021-08-02T12:29:45.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5" d="100"/>
          <a:sy n="115" d="100"/>
        </p:scale>
        <p:origin x="1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ADD6C35-4B10-4BFC-BAD6-56B49A790F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95D53-4ED2-40E1-BDDA-B37429236000}"/>
              </a:ext>
            </a:extLst>
          </p:cNvPr>
          <p:cNvSpPr>
            <a:spLocks noGrp="1"/>
          </p:cNvSpPr>
          <p:nvPr>
            <p:ph type="ctrTitle"/>
          </p:nvPr>
        </p:nvSpPr>
        <p:spPr>
          <a:xfrm>
            <a:off x="804672" y="3777859"/>
            <a:ext cx="5946579" cy="1514185"/>
          </a:xfrm>
        </p:spPr>
        <p:txBody>
          <a:bodyPr anchor="t">
            <a:normAutofit/>
          </a:bodyPr>
          <a:lstStyle/>
          <a:p>
            <a:pPr algn="l"/>
            <a:r>
              <a:rPr lang="en-US" sz="4000" b="1" dirty="0">
                <a:solidFill>
                  <a:srgbClr val="0070C0"/>
                </a:solidFill>
                <a:cs typeface="Calibri Light"/>
              </a:rPr>
              <a:t>We Take Your Business to the Next Level.</a:t>
            </a:r>
            <a:endParaRPr lang="en-US" sz="4000" dirty="0">
              <a:solidFill>
                <a:srgbClr val="0070C0"/>
              </a:solidFill>
              <a:ea typeface="+mj-lt"/>
              <a:cs typeface="+mj-lt"/>
            </a:endParaRPr>
          </a:p>
        </p:txBody>
      </p:sp>
      <p:grpSp>
        <p:nvGrpSpPr>
          <p:cNvPr id="39" name="Group 38">
            <a:extLst>
              <a:ext uri="{FF2B5EF4-FFF2-40B4-BE49-F238E27FC236}">
                <a16:creationId xmlns:a16="http://schemas.microsoft.com/office/drawing/2014/main" id="{32AFDD1C-2418-460A-B0D3-EEF55EC823F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40" name="Freeform: Shape 39">
              <a:extLst>
                <a:ext uri="{FF2B5EF4-FFF2-40B4-BE49-F238E27FC236}">
                  <a16:creationId xmlns:a16="http://schemas.microsoft.com/office/drawing/2014/main" id="{AF1D9B44-43EB-4833-B924-356EBE6D25B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32CECE0-15B8-4DAB-B839-B0082C6FFCA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C5373BF-BD61-4FCF-8ECF-21DFEBE09D6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E6B45AB-7CCC-4949-9DC2-116644B5F6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1D22245-3D67-419C-A6B5-DD0EB0D8399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46" name="Freeform: Shape 45">
              <a:extLst>
                <a:ext uri="{FF2B5EF4-FFF2-40B4-BE49-F238E27FC236}">
                  <a16:creationId xmlns:a16="http://schemas.microsoft.com/office/drawing/2014/main" id="{E3A64720-9AA0-4796-8E62-15672228CF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31BCBF53-F859-485D-8008-16DE1F4FB1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36F5721-88D0-4683-BB23-289611A4A7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0DC43E93-F81B-4DAE-9F0A-DF9299A8CBC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2EECE7B-E861-4242-BD71-ADD8F2DD3E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FD909B4-1ADC-46C9-99C6-B69882E7E578}"/>
              </a:ext>
            </a:extLst>
          </p:cNvPr>
          <p:cNvSpPr>
            <a:spLocks noGrp="1"/>
          </p:cNvSpPr>
          <p:nvPr>
            <p:ph type="subTitle" idx="1"/>
          </p:nvPr>
        </p:nvSpPr>
        <p:spPr>
          <a:xfrm>
            <a:off x="804672" y="2939026"/>
            <a:ext cx="5946202" cy="838831"/>
          </a:xfrm>
        </p:spPr>
        <p:txBody>
          <a:bodyPr anchor="b">
            <a:normAutofit/>
          </a:bodyPr>
          <a:lstStyle/>
          <a:p>
            <a:pPr algn="l"/>
            <a:r>
              <a:rPr lang="en-US" sz="2000" dirty="0">
                <a:solidFill>
                  <a:srgbClr val="FF0000"/>
                </a:solidFill>
                <a:cs typeface="Calibri"/>
              </a:rPr>
              <a:t>Vendors/ Merchants/ Wholesalers</a:t>
            </a:r>
            <a:endParaRPr lang="en-US" sz="2000" dirty="0">
              <a:solidFill>
                <a:srgbClr val="FF0000"/>
              </a:solidFill>
            </a:endParaRPr>
          </a:p>
        </p:txBody>
      </p:sp>
      <p:pic>
        <p:nvPicPr>
          <p:cNvPr id="32" name="Picture 33" descr="A picture containing text, sign&#10;&#10;Description automatically generated">
            <a:extLst>
              <a:ext uri="{FF2B5EF4-FFF2-40B4-BE49-F238E27FC236}">
                <a16:creationId xmlns:a16="http://schemas.microsoft.com/office/drawing/2014/main" id="{F821F78E-0173-4F54-B5A1-9381FE70DC3B}"/>
              </a:ext>
            </a:extLst>
          </p:cNvPr>
          <p:cNvPicPr>
            <a:picLocks noChangeAspect="1"/>
          </p:cNvPicPr>
          <p:nvPr/>
        </p:nvPicPr>
        <p:blipFill>
          <a:blip r:embed="rId2"/>
          <a:stretch>
            <a:fillRect/>
          </a:stretch>
        </p:blipFill>
        <p:spPr>
          <a:xfrm>
            <a:off x="5481048" y="767291"/>
            <a:ext cx="2378315" cy="408969"/>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2519151-7391-496D-8544-F3562F012808}"/>
              </a:ext>
            </a:extLst>
          </p:cNvPr>
          <p:cNvPicPr>
            <a:picLocks noChangeAspect="1"/>
          </p:cNvPicPr>
          <p:nvPr/>
        </p:nvPicPr>
        <p:blipFill rotWithShape="1">
          <a:blip r:embed="rId3"/>
          <a:srcRect t="4255"/>
          <a:stretch/>
        </p:blipFill>
        <p:spPr>
          <a:xfrm>
            <a:off x="8442670" y="4269152"/>
            <a:ext cx="3421939" cy="1924846"/>
          </a:xfrm>
          <a:prstGeom prst="rect">
            <a:avLst/>
          </a:prstGeom>
        </p:spPr>
      </p:pic>
      <p:sp>
        <p:nvSpPr>
          <p:cNvPr id="34" name="TextBox 33">
            <a:extLst>
              <a:ext uri="{FF2B5EF4-FFF2-40B4-BE49-F238E27FC236}">
                <a16:creationId xmlns:a16="http://schemas.microsoft.com/office/drawing/2014/main" id="{836036CA-26F7-4657-A5BA-43EF801EF663}"/>
              </a:ext>
            </a:extLst>
          </p:cNvPr>
          <p:cNvSpPr txBox="1"/>
          <p:nvPr/>
        </p:nvSpPr>
        <p:spPr>
          <a:xfrm>
            <a:off x="1118838" y="4956717"/>
            <a:ext cx="3765396" cy="102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dirty="0">
                <a:solidFill>
                  <a:srgbClr val="262626"/>
                </a:solidFill>
                <a:cs typeface="Calibri"/>
              </a:rPr>
              <a:t>971 4 8767262</a:t>
            </a:r>
            <a:endParaRPr lang="en-US" sz="1400" dirty="0">
              <a:solidFill>
                <a:srgbClr val="000000"/>
              </a:solidFill>
              <a:cs typeface="Calibri"/>
            </a:endParaRPr>
          </a:p>
          <a:p>
            <a:pPr>
              <a:lnSpc>
                <a:spcPct val="150000"/>
              </a:lnSpc>
            </a:pPr>
            <a:r>
              <a:rPr lang="en-US" sz="1400" dirty="0">
                <a:solidFill>
                  <a:srgbClr val="262626"/>
                </a:solidFill>
                <a:cs typeface="Calibri"/>
              </a:rPr>
              <a:t>info@khazana4u.com</a:t>
            </a:r>
            <a:endParaRPr lang="en-US" sz="1400" dirty="0">
              <a:solidFill>
                <a:srgbClr val="000000"/>
              </a:solidFill>
              <a:cs typeface="Calibri"/>
            </a:endParaRPr>
          </a:p>
          <a:p>
            <a:pPr>
              <a:lnSpc>
                <a:spcPct val="150000"/>
              </a:lnSpc>
            </a:pPr>
            <a:r>
              <a:rPr lang="en-US" sz="1400" dirty="0">
                <a:solidFill>
                  <a:srgbClr val="262626"/>
                </a:solidFill>
                <a:cs typeface="Calibri"/>
              </a:rPr>
              <a:t>https://khazana4u.com</a:t>
            </a:r>
            <a:endParaRPr lang="en-US" sz="1400" dirty="0">
              <a:cs typeface="Calibri"/>
            </a:endParaRPr>
          </a:p>
        </p:txBody>
      </p:sp>
      <p:pic>
        <p:nvPicPr>
          <p:cNvPr id="38" name="Picture 43">
            <a:extLst>
              <a:ext uri="{FF2B5EF4-FFF2-40B4-BE49-F238E27FC236}">
                <a16:creationId xmlns:a16="http://schemas.microsoft.com/office/drawing/2014/main" id="{F93753BC-8C84-47B8-8202-42F720FDD88D}"/>
              </a:ext>
            </a:extLst>
          </p:cNvPr>
          <p:cNvPicPr>
            <a:picLocks noChangeAspect="1"/>
          </p:cNvPicPr>
          <p:nvPr/>
        </p:nvPicPr>
        <p:blipFill>
          <a:blip r:embed="rId4"/>
          <a:stretch>
            <a:fillRect/>
          </a:stretch>
        </p:blipFill>
        <p:spPr>
          <a:xfrm>
            <a:off x="923691" y="5086813"/>
            <a:ext cx="187714" cy="187714"/>
          </a:xfrm>
          <a:prstGeom prst="rect">
            <a:avLst/>
          </a:prstGeom>
        </p:spPr>
      </p:pic>
      <p:pic>
        <p:nvPicPr>
          <p:cNvPr id="44" name="Picture 50" descr="Icon&#10;&#10;Description automatically generated">
            <a:extLst>
              <a:ext uri="{FF2B5EF4-FFF2-40B4-BE49-F238E27FC236}">
                <a16:creationId xmlns:a16="http://schemas.microsoft.com/office/drawing/2014/main" id="{EAE91704-A444-4975-885A-0700D52F3F5A}"/>
              </a:ext>
            </a:extLst>
          </p:cNvPr>
          <p:cNvPicPr>
            <a:picLocks noChangeAspect="1"/>
          </p:cNvPicPr>
          <p:nvPr/>
        </p:nvPicPr>
        <p:blipFill>
          <a:blip r:embed="rId5"/>
          <a:stretch>
            <a:fillRect/>
          </a:stretch>
        </p:blipFill>
        <p:spPr>
          <a:xfrm>
            <a:off x="895813" y="5354257"/>
            <a:ext cx="243470" cy="284729"/>
          </a:xfrm>
          <a:prstGeom prst="rect">
            <a:avLst/>
          </a:prstGeom>
        </p:spPr>
      </p:pic>
      <p:pic>
        <p:nvPicPr>
          <p:cNvPr id="51" name="Picture 51" descr="A picture containing window, grate&#10;&#10;Description automatically generated">
            <a:extLst>
              <a:ext uri="{FF2B5EF4-FFF2-40B4-BE49-F238E27FC236}">
                <a16:creationId xmlns:a16="http://schemas.microsoft.com/office/drawing/2014/main" id="{99E7A179-C321-4BED-B3C2-58D2BA2A2B56}"/>
              </a:ext>
            </a:extLst>
          </p:cNvPr>
          <p:cNvPicPr>
            <a:picLocks noChangeAspect="1"/>
          </p:cNvPicPr>
          <p:nvPr/>
        </p:nvPicPr>
        <p:blipFill>
          <a:blip r:embed="rId6"/>
          <a:stretch>
            <a:fillRect/>
          </a:stretch>
        </p:blipFill>
        <p:spPr>
          <a:xfrm>
            <a:off x="923691" y="5707565"/>
            <a:ext cx="187714" cy="200724"/>
          </a:xfrm>
          <a:prstGeom prst="rect">
            <a:avLst/>
          </a:prstGeom>
        </p:spPr>
      </p:pic>
    </p:spTree>
    <p:extLst>
      <p:ext uri="{BB962C8B-B14F-4D97-AF65-F5344CB8AC3E}">
        <p14:creationId xmlns:p14="http://schemas.microsoft.com/office/powerpoint/2010/main" val="3250261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37952" y="365125"/>
            <a:ext cx="10515599" cy="1325563"/>
          </a:xfrm>
        </p:spPr>
        <p:txBody>
          <a:bodyPr>
            <a:normAutofit/>
          </a:bodyPr>
          <a:lstStyle/>
          <a:p>
            <a:r>
              <a:rPr lang="en-US" sz="3600" dirty="0" smtClean="0">
                <a:solidFill>
                  <a:schemeClr val="bg1"/>
                </a:solidFill>
              </a:rPr>
              <a:t>Quality</a:t>
            </a:r>
            <a:endParaRPr lang="en-US" sz="3600" dirty="0">
              <a:solidFill>
                <a:schemeClr val="bg1"/>
              </a:solidFill>
            </a:endParaRPr>
          </a:p>
        </p:txBody>
      </p:sp>
      <p:sp>
        <p:nvSpPr>
          <p:cNvPr id="3" name="Content Placeholder 2"/>
          <p:cNvSpPr>
            <a:spLocks noGrp="1"/>
          </p:cNvSpPr>
          <p:nvPr>
            <p:ph idx="1"/>
          </p:nvPr>
        </p:nvSpPr>
        <p:spPr>
          <a:xfrm>
            <a:off x="505692" y="1690687"/>
            <a:ext cx="4440381" cy="4901305"/>
          </a:xfrm>
        </p:spPr>
        <p:txBody>
          <a:bodyPr>
            <a:normAutofit/>
          </a:bodyPr>
          <a:lstStyle/>
          <a:p>
            <a:r>
              <a:rPr lang="en-US" sz="1900" dirty="0" smtClean="0">
                <a:solidFill>
                  <a:schemeClr val="bg1"/>
                </a:solidFill>
              </a:rPr>
              <a:t>Warranty Coverage as per description .</a:t>
            </a:r>
          </a:p>
          <a:p>
            <a:r>
              <a:rPr lang="en-US" sz="1900" dirty="0" smtClean="0">
                <a:solidFill>
                  <a:schemeClr val="bg1"/>
                </a:solidFill>
              </a:rPr>
              <a:t>Product reliability</a:t>
            </a:r>
          </a:p>
          <a:p>
            <a:r>
              <a:rPr lang="en-US" sz="1900" dirty="0" smtClean="0">
                <a:solidFill>
                  <a:schemeClr val="bg1"/>
                </a:solidFill>
              </a:rPr>
              <a:t>Product packaging, including environmental aspects.</a:t>
            </a:r>
          </a:p>
          <a:p>
            <a:r>
              <a:rPr lang="en-US" sz="1900" dirty="0" smtClean="0">
                <a:solidFill>
                  <a:schemeClr val="bg1"/>
                </a:solidFill>
              </a:rPr>
              <a:t>Products have flaws or defects that need to be corrected replaced altogether.</a:t>
            </a:r>
          </a:p>
          <a:p>
            <a:r>
              <a:rPr lang="en-US" sz="1900" dirty="0" smtClean="0">
                <a:solidFill>
                  <a:schemeClr val="bg1"/>
                </a:solidFill>
              </a:rPr>
              <a:t>You should be able to take customer wants and needs to your suppliers and encourage them to respond quickly to changing customer demand.</a:t>
            </a:r>
          </a:p>
          <a:p>
            <a:endParaRPr lang="en-US" sz="1900" dirty="0"/>
          </a:p>
        </p:txBody>
      </p:sp>
    </p:spTree>
    <p:extLst>
      <p:ext uri="{BB962C8B-B14F-4D97-AF65-F5344CB8AC3E}">
        <p14:creationId xmlns:p14="http://schemas.microsoft.com/office/powerpoint/2010/main" val="1193461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11530" y="739197"/>
            <a:ext cx="5105400" cy="1325563"/>
          </a:xfrm>
        </p:spPr>
        <p:txBody>
          <a:bodyPr>
            <a:normAutofit/>
          </a:bodyPr>
          <a:lstStyle/>
          <a:p>
            <a:r>
              <a:rPr lang="en-US" sz="3600" dirty="0">
                <a:solidFill>
                  <a:schemeClr val="bg1"/>
                </a:solidFill>
              </a:rPr>
              <a:t>P</a:t>
            </a:r>
            <a:r>
              <a:rPr lang="en-US" sz="3600" dirty="0" smtClean="0">
                <a:solidFill>
                  <a:schemeClr val="bg1"/>
                </a:solidFill>
              </a:rPr>
              <a:t>ricing</a:t>
            </a:r>
            <a:endParaRPr lang="en-US" sz="3600" dirty="0">
              <a:solidFill>
                <a:schemeClr val="bg1"/>
              </a:solidFill>
            </a:endParaRPr>
          </a:p>
        </p:txBody>
      </p:sp>
      <p:sp>
        <p:nvSpPr>
          <p:cNvPr id="3" name="Content Placeholder 2"/>
          <p:cNvSpPr>
            <a:spLocks noGrp="1"/>
          </p:cNvSpPr>
          <p:nvPr>
            <p:ph idx="1"/>
          </p:nvPr>
        </p:nvSpPr>
        <p:spPr>
          <a:xfrm>
            <a:off x="1095894" y="2803957"/>
            <a:ext cx="5105400" cy="2582690"/>
          </a:xfrm>
        </p:spPr>
        <p:txBody>
          <a:bodyPr>
            <a:normAutofit/>
          </a:bodyPr>
          <a:lstStyle/>
          <a:p>
            <a:r>
              <a:rPr lang="en-US" sz="1900" dirty="0" smtClean="0">
                <a:solidFill>
                  <a:schemeClr val="bg1"/>
                </a:solidFill>
              </a:rPr>
              <a:t>Price stability/accuracy.</a:t>
            </a:r>
          </a:p>
          <a:p>
            <a:r>
              <a:rPr lang="en-US" sz="1900" dirty="0" smtClean="0">
                <a:solidFill>
                  <a:schemeClr val="bg1"/>
                </a:solidFill>
              </a:rPr>
              <a:t>Competitive pricing/value.</a:t>
            </a:r>
          </a:p>
          <a:p>
            <a:r>
              <a:rPr lang="en-US" sz="1900" dirty="0" smtClean="0">
                <a:solidFill>
                  <a:schemeClr val="bg1"/>
                </a:solidFill>
              </a:rPr>
              <a:t>Advance notice of  price changes.</a:t>
            </a:r>
          </a:p>
          <a:p>
            <a:r>
              <a:rPr lang="en-US" sz="1800" dirty="0">
                <a:solidFill>
                  <a:srgbClr val="FFFFFF"/>
                </a:solidFill>
              </a:rPr>
              <a:t>Offer best prices in the </a:t>
            </a:r>
            <a:r>
              <a:rPr lang="en-US" sz="1800" dirty="0" smtClean="0">
                <a:solidFill>
                  <a:srgbClr val="FFFFFF"/>
                </a:solidFill>
              </a:rPr>
              <a:t>market.</a:t>
            </a:r>
          </a:p>
          <a:p>
            <a:r>
              <a:rPr lang="en-US" sz="1800" dirty="0" smtClean="0">
                <a:solidFill>
                  <a:srgbClr val="FFFFFF"/>
                </a:solidFill>
              </a:rPr>
              <a:t>Provide competitive pricing.</a:t>
            </a:r>
            <a:endParaRPr lang="en-US" sz="1900" dirty="0">
              <a:solidFill>
                <a:schemeClr val="bg1"/>
              </a:solidFill>
            </a:endParaRPr>
          </a:p>
        </p:txBody>
      </p:sp>
    </p:spTree>
    <p:extLst>
      <p:ext uri="{BB962C8B-B14F-4D97-AF65-F5344CB8AC3E}">
        <p14:creationId xmlns:p14="http://schemas.microsoft.com/office/powerpoint/2010/main" val="13019308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505007" y="664383"/>
            <a:ext cx="4049684" cy="1325563"/>
          </a:xfrm>
        </p:spPr>
        <p:txBody>
          <a:bodyPr>
            <a:normAutofit/>
          </a:bodyPr>
          <a:lstStyle/>
          <a:p>
            <a:r>
              <a:rPr lang="en-US" sz="3600" dirty="0" smtClean="0">
                <a:solidFill>
                  <a:schemeClr val="bg1"/>
                </a:solidFill>
              </a:rPr>
              <a:t>Innovation</a:t>
            </a:r>
            <a:endParaRPr lang="en-US" sz="3600" dirty="0">
              <a:solidFill>
                <a:schemeClr val="bg1"/>
              </a:solidFill>
            </a:endParaRPr>
          </a:p>
        </p:txBody>
      </p:sp>
      <p:sp>
        <p:nvSpPr>
          <p:cNvPr id="3" name="Content Placeholder 2"/>
          <p:cNvSpPr>
            <a:spLocks noGrp="1"/>
          </p:cNvSpPr>
          <p:nvPr>
            <p:ph idx="1"/>
          </p:nvPr>
        </p:nvSpPr>
        <p:spPr>
          <a:xfrm>
            <a:off x="6737466" y="2282826"/>
            <a:ext cx="5180214" cy="2023167"/>
          </a:xfrm>
        </p:spPr>
        <p:txBody>
          <a:bodyPr>
            <a:normAutofit fontScale="92500" lnSpcReduction="10000"/>
          </a:bodyPr>
          <a:lstStyle/>
          <a:p>
            <a:r>
              <a:rPr lang="en-US" sz="1900" dirty="0" smtClean="0">
                <a:solidFill>
                  <a:schemeClr val="bg1"/>
                </a:solidFill>
              </a:rPr>
              <a:t>We make major contributions to your new products development.</a:t>
            </a:r>
          </a:p>
          <a:p>
            <a:r>
              <a:rPr lang="en-US" sz="1900" dirty="0" smtClean="0">
                <a:solidFill>
                  <a:schemeClr val="bg1"/>
                </a:solidFill>
              </a:rPr>
              <a:t>We are working to be on the cutting edge of innovation for their products.</a:t>
            </a:r>
          </a:p>
          <a:p>
            <a:r>
              <a:rPr lang="en-US" sz="1900" dirty="0" smtClean="0">
                <a:solidFill>
                  <a:schemeClr val="bg1"/>
                </a:solidFill>
              </a:rPr>
              <a:t>We are live their products more than you.</a:t>
            </a:r>
          </a:p>
          <a:p>
            <a:r>
              <a:rPr lang="en-US" sz="1900" dirty="0" smtClean="0">
                <a:solidFill>
                  <a:schemeClr val="bg1"/>
                </a:solidFill>
              </a:rPr>
              <a:t>We will promote</a:t>
            </a:r>
            <a:r>
              <a:rPr lang="en-US" sz="1900" dirty="0">
                <a:solidFill>
                  <a:schemeClr val="bg1"/>
                </a:solidFill>
              </a:rPr>
              <a:t> </a:t>
            </a:r>
            <a:r>
              <a:rPr lang="en-US" sz="1900" dirty="0" smtClean="0">
                <a:solidFill>
                  <a:schemeClr val="bg1"/>
                </a:solidFill>
              </a:rPr>
              <a:t>your private labels or their own brand.</a:t>
            </a:r>
          </a:p>
        </p:txBody>
      </p:sp>
    </p:spTree>
    <p:extLst>
      <p:ext uri="{BB962C8B-B14F-4D97-AF65-F5344CB8AC3E}">
        <p14:creationId xmlns:p14="http://schemas.microsoft.com/office/powerpoint/2010/main" val="4216242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8570" y="606194"/>
            <a:ext cx="6917575" cy="1325563"/>
          </a:xfrm>
        </p:spPr>
        <p:txBody>
          <a:bodyPr>
            <a:normAutofit/>
          </a:bodyPr>
          <a:lstStyle/>
          <a:p>
            <a:r>
              <a:rPr lang="en-US" sz="3600" dirty="0" smtClean="0">
                <a:solidFill>
                  <a:schemeClr val="bg1"/>
                </a:solidFill>
              </a:rPr>
              <a:t>Technological Approach</a:t>
            </a:r>
            <a:endParaRPr lang="en-US" sz="3600" dirty="0">
              <a:solidFill>
                <a:schemeClr val="bg1"/>
              </a:solidFill>
            </a:endParaRPr>
          </a:p>
        </p:txBody>
      </p:sp>
      <p:sp>
        <p:nvSpPr>
          <p:cNvPr id="3" name="Content Placeholder 2"/>
          <p:cNvSpPr>
            <a:spLocks noGrp="1"/>
          </p:cNvSpPr>
          <p:nvPr>
            <p:ph idx="1"/>
          </p:nvPr>
        </p:nvSpPr>
        <p:spPr>
          <a:xfrm>
            <a:off x="688570" y="2299451"/>
            <a:ext cx="5867873" cy="4351338"/>
          </a:xfrm>
        </p:spPr>
        <p:txBody>
          <a:bodyPr>
            <a:normAutofit/>
          </a:bodyPr>
          <a:lstStyle/>
          <a:p>
            <a:r>
              <a:rPr lang="en-US" sz="1900" dirty="0" smtClean="0">
                <a:solidFill>
                  <a:schemeClr val="bg1"/>
                </a:solidFill>
              </a:rPr>
              <a:t>Introduce you in e-commerce market.</a:t>
            </a:r>
          </a:p>
          <a:p>
            <a:r>
              <a:rPr lang="en-US" sz="1900" dirty="0" smtClean="0">
                <a:solidFill>
                  <a:schemeClr val="bg1"/>
                </a:solidFill>
              </a:rPr>
              <a:t>Help you to take business on internet.</a:t>
            </a:r>
          </a:p>
          <a:p>
            <a:r>
              <a:rPr lang="en-US" sz="1900" dirty="0" smtClean="0">
                <a:solidFill>
                  <a:schemeClr val="bg1"/>
                </a:solidFill>
              </a:rPr>
              <a:t>Gave you possible technological resources.</a:t>
            </a:r>
          </a:p>
          <a:p>
            <a:r>
              <a:rPr lang="en-US" sz="1900" dirty="0" smtClean="0">
                <a:solidFill>
                  <a:schemeClr val="bg1"/>
                </a:solidFill>
              </a:rPr>
              <a:t>Online transaction system.</a:t>
            </a:r>
          </a:p>
          <a:p>
            <a:r>
              <a:rPr lang="en-US" sz="1900" dirty="0" smtClean="0">
                <a:solidFill>
                  <a:schemeClr val="bg1"/>
                </a:solidFill>
              </a:rPr>
              <a:t>Provide our online platform(website, mobile application).</a:t>
            </a:r>
            <a:endParaRPr lang="en-US" sz="1900" dirty="0">
              <a:solidFill>
                <a:schemeClr val="bg1"/>
              </a:solidFill>
            </a:endParaRPr>
          </a:p>
        </p:txBody>
      </p:sp>
    </p:spTree>
    <p:extLst>
      <p:ext uri="{BB962C8B-B14F-4D97-AF65-F5344CB8AC3E}">
        <p14:creationId xmlns:p14="http://schemas.microsoft.com/office/powerpoint/2010/main" val="1618206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01090" y="1038456"/>
            <a:ext cx="6274030" cy="1325563"/>
          </a:xfrm>
        </p:spPr>
        <p:txBody>
          <a:bodyPr>
            <a:normAutofit/>
          </a:bodyPr>
          <a:lstStyle/>
          <a:p>
            <a:r>
              <a:rPr lang="en-US" sz="3600" dirty="0" smtClean="0">
                <a:solidFill>
                  <a:schemeClr val="bg1"/>
                </a:solidFill>
              </a:rPr>
              <a:t>Improving Relationship</a:t>
            </a:r>
            <a:endParaRPr lang="en-US" sz="3600" dirty="0">
              <a:solidFill>
                <a:schemeClr val="bg1"/>
              </a:solidFill>
            </a:endParaRPr>
          </a:p>
        </p:txBody>
      </p:sp>
      <p:sp>
        <p:nvSpPr>
          <p:cNvPr id="3" name="Content Placeholder 2"/>
          <p:cNvSpPr>
            <a:spLocks noGrp="1"/>
          </p:cNvSpPr>
          <p:nvPr>
            <p:ph idx="1"/>
          </p:nvPr>
        </p:nvSpPr>
        <p:spPr>
          <a:xfrm>
            <a:off x="326275" y="2698461"/>
            <a:ext cx="5113713" cy="3020695"/>
          </a:xfrm>
        </p:spPr>
        <p:txBody>
          <a:bodyPr>
            <a:normAutofit/>
          </a:bodyPr>
          <a:lstStyle/>
          <a:p>
            <a:r>
              <a:rPr lang="en-US" sz="1900" dirty="0" smtClean="0">
                <a:solidFill>
                  <a:schemeClr val="bg1"/>
                </a:solidFill>
              </a:rPr>
              <a:t>Clarity</a:t>
            </a:r>
          </a:p>
          <a:p>
            <a:r>
              <a:rPr lang="en-US" sz="1900" dirty="0" smtClean="0">
                <a:solidFill>
                  <a:schemeClr val="bg1"/>
                </a:solidFill>
              </a:rPr>
              <a:t>Visits and regular communication.</a:t>
            </a:r>
          </a:p>
          <a:p>
            <a:r>
              <a:rPr lang="en-US" sz="1900" dirty="0" smtClean="0">
                <a:solidFill>
                  <a:schemeClr val="bg1"/>
                </a:solidFill>
              </a:rPr>
              <a:t>Commitments.</a:t>
            </a:r>
          </a:p>
          <a:p>
            <a:r>
              <a:rPr lang="en-US" sz="1900" dirty="0" smtClean="0">
                <a:solidFill>
                  <a:schemeClr val="bg1"/>
                </a:solidFill>
              </a:rPr>
              <a:t>Value-added services.</a:t>
            </a:r>
          </a:p>
          <a:p>
            <a:r>
              <a:rPr lang="en-US" sz="1900" dirty="0" smtClean="0">
                <a:solidFill>
                  <a:schemeClr val="bg1"/>
                </a:solidFill>
              </a:rPr>
              <a:t>More investments.</a:t>
            </a:r>
          </a:p>
          <a:p>
            <a:endParaRPr lang="en-US" sz="1900" dirty="0" smtClean="0">
              <a:solidFill>
                <a:schemeClr val="bg1"/>
              </a:solidFill>
            </a:endParaRPr>
          </a:p>
          <a:p>
            <a:endParaRPr lang="en-US" sz="1900" dirty="0" smtClean="0">
              <a:solidFill>
                <a:schemeClr val="bg1"/>
              </a:solidFill>
            </a:endParaRPr>
          </a:p>
          <a:p>
            <a:endParaRPr lang="en-US" sz="1900" dirty="0"/>
          </a:p>
        </p:txBody>
      </p:sp>
    </p:spTree>
    <p:extLst>
      <p:ext uri="{BB962C8B-B14F-4D97-AF65-F5344CB8AC3E}">
        <p14:creationId xmlns:p14="http://schemas.microsoft.com/office/powerpoint/2010/main" val="3811640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61739"/>
          </a:xfrm>
          <a:prstGeom prst="rect">
            <a:avLst/>
          </a:prstGeom>
        </p:spPr>
      </p:pic>
      <p:sp>
        <p:nvSpPr>
          <p:cNvPr id="7" name="Isosceles Triangle 6"/>
          <p:cNvSpPr/>
          <p:nvPr/>
        </p:nvSpPr>
        <p:spPr>
          <a:xfrm rot="5400000">
            <a:off x="-98243" y="98240"/>
            <a:ext cx="6858003" cy="6661517"/>
          </a:xfrm>
          <a:prstGeom prst="triangl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08462" y="1204504"/>
            <a:ext cx="5030585" cy="1149589"/>
          </a:xfrm>
        </p:spPr>
        <p:txBody>
          <a:bodyPr>
            <a:normAutofit/>
          </a:bodyPr>
          <a:lstStyle/>
          <a:p>
            <a:r>
              <a:rPr lang="en-US" sz="3600" dirty="0" smtClean="0">
                <a:solidFill>
                  <a:schemeClr val="bg1"/>
                </a:solidFill>
              </a:rPr>
              <a:t>Secure Future</a:t>
            </a:r>
            <a:endParaRPr lang="en-US" sz="3600" dirty="0">
              <a:solidFill>
                <a:schemeClr val="bg1"/>
              </a:solidFill>
            </a:endParaRPr>
          </a:p>
        </p:txBody>
      </p:sp>
      <p:sp>
        <p:nvSpPr>
          <p:cNvPr id="3" name="Content Placeholder 2"/>
          <p:cNvSpPr>
            <a:spLocks noGrp="1"/>
          </p:cNvSpPr>
          <p:nvPr>
            <p:ph idx="1"/>
          </p:nvPr>
        </p:nvSpPr>
        <p:spPr>
          <a:xfrm>
            <a:off x="508462" y="2631083"/>
            <a:ext cx="5587538" cy="2397240"/>
          </a:xfrm>
        </p:spPr>
        <p:txBody>
          <a:bodyPr>
            <a:normAutofit/>
          </a:bodyPr>
          <a:lstStyle/>
          <a:p>
            <a:r>
              <a:rPr lang="en-US" sz="1800" dirty="0" smtClean="0">
                <a:solidFill>
                  <a:schemeClr val="bg1"/>
                </a:solidFill>
              </a:rPr>
              <a:t>Loyalty allowance.</a:t>
            </a:r>
          </a:p>
          <a:p>
            <a:r>
              <a:rPr lang="en-US" sz="1800" dirty="0" smtClean="0">
                <a:solidFill>
                  <a:schemeClr val="bg1"/>
                </a:solidFill>
              </a:rPr>
              <a:t>Long term relationship  treaty.</a:t>
            </a:r>
          </a:p>
          <a:p>
            <a:r>
              <a:rPr lang="en-US" sz="1800" dirty="0" smtClean="0">
                <a:solidFill>
                  <a:schemeClr val="bg1"/>
                </a:solidFill>
              </a:rPr>
              <a:t>Expand profit ratio.</a:t>
            </a:r>
            <a:endParaRPr lang="en-US" sz="1800" dirty="0">
              <a:solidFill>
                <a:schemeClr val="bg1"/>
              </a:solidFill>
            </a:endParaRPr>
          </a:p>
        </p:txBody>
      </p:sp>
    </p:spTree>
    <p:extLst>
      <p:ext uri="{BB962C8B-B14F-4D97-AF65-F5344CB8AC3E}">
        <p14:creationId xmlns:p14="http://schemas.microsoft.com/office/powerpoint/2010/main" val="1196235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sz="3600" dirty="0" smtClean="0">
                <a:solidFill>
                  <a:schemeClr val="bg1"/>
                </a:solidFill>
              </a:rPr>
              <a:t>Suggestions</a:t>
            </a:r>
            <a:endParaRPr lang="en-US" sz="3600" dirty="0">
              <a:solidFill>
                <a:schemeClr val="bg1"/>
              </a:solidFill>
            </a:endParaRPr>
          </a:p>
        </p:txBody>
      </p:sp>
      <p:sp>
        <p:nvSpPr>
          <p:cNvPr id="3" name="Content Placeholder 2"/>
          <p:cNvSpPr>
            <a:spLocks noGrp="1"/>
          </p:cNvSpPr>
          <p:nvPr>
            <p:ph idx="1"/>
          </p:nvPr>
        </p:nvSpPr>
        <p:spPr>
          <a:xfrm>
            <a:off x="838200" y="1825625"/>
            <a:ext cx="5720542" cy="2821190"/>
          </a:xfrm>
        </p:spPr>
        <p:txBody>
          <a:bodyPr>
            <a:normAutofit/>
          </a:bodyPr>
          <a:lstStyle/>
          <a:p>
            <a:r>
              <a:rPr lang="en-US" sz="1900" dirty="0" smtClean="0">
                <a:solidFill>
                  <a:schemeClr val="bg1"/>
                </a:solidFill>
              </a:rPr>
              <a:t>Selection of target market.</a:t>
            </a:r>
          </a:p>
          <a:p>
            <a:r>
              <a:rPr lang="en-US" sz="1900" dirty="0" smtClean="0">
                <a:solidFill>
                  <a:schemeClr val="bg1"/>
                </a:solidFill>
              </a:rPr>
              <a:t>Product Assortment.</a:t>
            </a:r>
          </a:p>
          <a:p>
            <a:r>
              <a:rPr lang="en-US" sz="1900" dirty="0" smtClean="0">
                <a:solidFill>
                  <a:schemeClr val="bg1"/>
                </a:solidFill>
              </a:rPr>
              <a:t>Pricing.</a:t>
            </a:r>
          </a:p>
          <a:p>
            <a:r>
              <a:rPr lang="en-US" sz="1900" dirty="0" smtClean="0">
                <a:solidFill>
                  <a:schemeClr val="bg1"/>
                </a:solidFill>
              </a:rPr>
              <a:t>Place.</a:t>
            </a:r>
          </a:p>
          <a:p>
            <a:r>
              <a:rPr lang="en-US" sz="1900" dirty="0" smtClean="0">
                <a:solidFill>
                  <a:schemeClr val="bg1"/>
                </a:solidFill>
              </a:rPr>
              <a:t>Promotion.</a:t>
            </a:r>
          </a:p>
        </p:txBody>
      </p:sp>
    </p:spTree>
    <p:extLst>
      <p:ext uri="{BB962C8B-B14F-4D97-AF65-F5344CB8AC3E}">
        <p14:creationId xmlns:p14="http://schemas.microsoft.com/office/powerpoint/2010/main" val="2845849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1" y="365125"/>
            <a:ext cx="5678978" cy="1325563"/>
          </a:xfrm>
        </p:spPr>
        <p:txBody>
          <a:bodyPr>
            <a:normAutofit/>
          </a:bodyPr>
          <a:lstStyle/>
          <a:p>
            <a:r>
              <a:rPr lang="en-US" sz="3600" dirty="0" smtClean="0">
                <a:solidFill>
                  <a:schemeClr val="bg1"/>
                </a:solidFill>
              </a:rPr>
              <a:t>Benefits unlimited</a:t>
            </a:r>
            <a:endParaRPr lang="en-US" sz="3600" dirty="0">
              <a:solidFill>
                <a:schemeClr val="bg1"/>
              </a:solidFill>
            </a:endParaRPr>
          </a:p>
        </p:txBody>
      </p:sp>
      <p:sp>
        <p:nvSpPr>
          <p:cNvPr id="3" name="Content Placeholder 2"/>
          <p:cNvSpPr>
            <a:spLocks noGrp="1"/>
          </p:cNvSpPr>
          <p:nvPr>
            <p:ph idx="1"/>
          </p:nvPr>
        </p:nvSpPr>
        <p:spPr>
          <a:xfrm>
            <a:off x="838201" y="1690688"/>
            <a:ext cx="5961433" cy="4351338"/>
          </a:xfrm>
          <a:effectLst>
            <a:glow rad="127000">
              <a:schemeClr val="tx1"/>
            </a:glow>
          </a:effectLst>
        </p:spPr>
        <p:txBody>
          <a:bodyPr>
            <a:noAutofit/>
          </a:bodyPr>
          <a:lstStyle/>
          <a:p>
            <a:pPr algn="just"/>
            <a:r>
              <a:rPr lang="en-US" sz="1800" dirty="0" smtClean="0">
                <a:solidFill>
                  <a:schemeClr val="bg1"/>
                </a:solidFill>
              </a:rPr>
              <a:t>Dedicated QR code stickers.</a:t>
            </a:r>
          </a:p>
          <a:p>
            <a:pPr algn="just"/>
            <a:r>
              <a:rPr lang="en-US" sz="1800" dirty="0" smtClean="0">
                <a:solidFill>
                  <a:schemeClr val="bg1"/>
                </a:solidFill>
              </a:rPr>
              <a:t>Social media promotions such as Instagram ads, Facebook ads, website ads. </a:t>
            </a:r>
          </a:p>
          <a:p>
            <a:pPr algn="just"/>
            <a:r>
              <a:rPr lang="en-US" sz="1800" dirty="0" smtClean="0">
                <a:solidFill>
                  <a:schemeClr val="bg1"/>
                </a:solidFill>
              </a:rPr>
              <a:t>We will give you paid service if you want.</a:t>
            </a:r>
          </a:p>
          <a:p>
            <a:pPr algn="just"/>
            <a:r>
              <a:rPr lang="en-US" sz="1800" dirty="0" smtClean="0">
                <a:solidFill>
                  <a:schemeClr val="bg1"/>
                </a:solidFill>
              </a:rPr>
              <a:t>If you want your business highlighted then you get the paid business. </a:t>
            </a:r>
          </a:p>
          <a:p>
            <a:pPr algn="just"/>
            <a:r>
              <a:rPr lang="en-US" sz="1800" dirty="0" smtClean="0">
                <a:solidFill>
                  <a:schemeClr val="bg1"/>
                </a:solidFill>
              </a:rPr>
              <a:t>Product sourcing.</a:t>
            </a:r>
          </a:p>
          <a:p>
            <a:pPr algn="just"/>
            <a:r>
              <a:rPr lang="en-US" sz="1800" dirty="0" smtClean="0">
                <a:solidFill>
                  <a:schemeClr val="bg1"/>
                </a:solidFill>
              </a:rPr>
              <a:t>Import and export products all over the world.</a:t>
            </a:r>
          </a:p>
          <a:p>
            <a:pPr algn="just"/>
            <a:r>
              <a:rPr lang="en-US" sz="1800" dirty="0">
                <a:solidFill>
                  <a:schemeClr val="bg1"/>
                </a:solidFill>
              </a:rPr>
              <a:t>I</a:t>
            </a:r>
            <a:r>
              <a:rPr lang="en-US" sz="1800" dirty="0" smtClean="0">
                <a:solidFill>
                  <a:schemeClr val="bg1"/>
                </a:solidFill>
              </a:rPr>
              <a:t>f you want your product at fulfillment center then your cost and time will save.</a:t>
            </a:r>
          </a:p>
          <a:p>
            <a:pPr algn="just"/>
            <a:r>
              <a:rPr lang="en-US" sz="1800" dirty="0" smtClean="0">
                <a:solidFill>
                  <a:schemeClr val="bg1"/>
                </a:solidFill>
              </a:rPr>
              <a:t>If you want, We will provide you warehouse and storage place but you have to pay for this.</a:t>
            </a:r>
          </a:p>
          <a:p>
            <a:pPr algn="just"/>
            <a:r>
              <a:rPr lang="en-US" sz="1800" dirty="0" smtClean="0">
                <a:solidFill>
                  <a:schemeClr val="bg1"/>
                </a:solidFill>
              </a:rPr>
              <a:t>And much more…</a:t>
            </a:r>
          </a:p>
          <a:p>
            <a:endParaRPr lang="en-US" sz="1800" dirty="0">
              <a:solidFill>
                <a:schemeClr val="bg1"/>
              </a:solidFill>
            </a:endParaRPr>
          </a:p>
        </p:txBody>
      </p:sp>
    </p:spTree>
    <p:extLst>
      <p:ext uri="{BB962C8B-B14F-4D97-AF65-F5344CB8AC3E}">
        <p14:creationId xmlns:p14="http://schemas.microsoft.com/office/powerpoint/2010/main" val="2241778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132"/>
            <a:ext cx="12192000" cy="7106131"/>
          </a:xfrm>
          <a:prstGeom prst="rect">
            <a:avLst/>
          </a:prstGeom>
        </p:spPr>
      </p:pic>
      <p:sp>
        <p:nvSpPr>
          <p:cNvPr id="5" name="TextBox 4"/>
          <p:cNvSpPr txBox="1"/>
          <p:nvPr/>
        </p:nvSpPr>
        <p:spPr>
          <a:xfrm>
            <a:off x="8961120" y="4148051"/>
            <a:ext cx="3133900" cy="1615827"/>
          </a:xfrm>
          <a:prstGeom prst="rect">
            <a:avLst/>
          </a:prstGeom>
          <a:noFill/>
        </p:spPr>
        <p:txBody>
          <a:bodyPr wrap="square" rtlCol="0">
            <a:spAutoFit/>
          </a:bodyPr>
          <a:lstStyle/>
          <a:p>
            <a:pPr>
              <a:lnSpc>
                <a:spcPct val="150000"/>
              </a:lnSpc>
            </a:pPr>
            <a:r>
              <a:rPr lang="en-US" dirty="0" smtClean="0">
                <a:solidFill>
                  <a:schemeClr val="bg1"/>
                </a:solidFill>
                <a:cs typeface="Calibri"/>
              </a:rPr>
              <a:t> 971 </a:t>
            </a:r>
            <a:r>
              <a:rPr lang="en-US" dirty="0">
                <a:solidFill>
                  <a:schemeClr val="bg1"/>
                </a:solidFill>
                <a:cs typeface="Calibri"/>
              </a:rPr>
              <a:t>4 8767262</a:t>
            </a:r>
          </a:p>
          <a:p>
            <a:pPr>
              <a:lnSpc>
                <a:spcPct val="150000"/>
              </a:lnSpc>
            </a:pPr>
            <a:r>
              <a:rPr lang="en-US" dirty="0" smtClean="0">
                <a:solidFill>
                  <a:schemeClr val="bg1"/>
                </a:solidFill>
                <a:cs typeface="Calibri"/>
              </a:rPr>
              <a:t> info@khazana4u.com</a:t>
            </a:r>
            <a:endParaRPr lang="en-US" dirty="0">
              <a:solidFill>
                <a:schemeClr val="bg1"/>
              </a:solidFill>
              <a:cs typeface="Calibri"/>
            </a:endParaRPr>
          </a:p>
          <a:p>
            <a:pPr>
              <a:lnSpc>
                <a:spcPct val="150000"/>
              </a:lnSpc>
            </a:pPr>
            <a:r>
              <a:rPr lang="en-US" dirty="0" smtClean="0">
                <a:solidFill>
                  <a:schemeClr val="bg1"/>
                </a:solidFill>
                <a:cs typeface="Calibri"/>
              </a:rPr>
              <a:t> https</a:t>
            </a:r>
            <a:r>
              <a:rPr lang="en-US" dirty="0">
                <a:solidFill>
                  <a:schemeClr val="bg1"/>
                </a:solidFill>
                <a:cs typeface="Calibri"/>
              </a:rPr>
              <a:t>://khazana4u.com</a:t>
            </a:r>
          </a:p>
          <a:p>
            <a:endParaRPr lang="en-US" dirty="0">
              <a:solidFill>
                <a:schemeClr val="bg1"/>
              </a:solidFill>
            </a:endParaRPr>
          </a:p>
        </p:txBody>
      </p:sp>
      <p:pic>
        <p:nvPicPr>
          <p:cNvPr id="7" name="Picture 43">
            <a:extLst>
              <a:ext uri="{FF2B5EF4-FFF2-40B4-BE49-F238E27FC236}">
                <a16:creationId xmlns:a16="http://schemas.microsoft.com/office/drawing/2014/main" id="{F93753BC-8C84-47B8-8202-42F720FDD88D}"/>
              </a:ext>
            </a:extLst>
          </p:cNvPr>
          <p:cNvPicPr>
            <a:picLocks noChangeAspect="1"/>
          </p:cNvPicPr>
          <p:nvPr/>
        </p:nvPicPr>
        <p:blipFill>
          <a:blip r:embed="rId3"/>
          <a:stretch>
            <a:fillRect/>
          </a:stretch>
        </p:blipFill>
        <p:spPr>
          <a:xfrm>
            <a:off x="8706199" y="4346459"/>
            <a:ext cx="282632" cy="242168"/>
          </a:xfrm>
          <a:prstGeom prst="rect">
            <a:avLst/>
          </a:prstGeom>
        </p:spPr>
        <p:style>
          <a:lnRef idx="2">
            <a:schemeClr val="dk1"/>
          </a:lnRef>
          <a:fillRef idx="1">
            <a:schemeClr val="lt1"/>
          </a:fillRef>
          <a:effectRef idx="0">
            <a:schemeClr val="dk1"/>
          </a:effectRef>
          <a:fontRef idx="minor">
            <a:schemeClr val="dk1"/>
          </a:fontRef>
        </p:style>
      </p:pic>
      <p:pic>
        <p:nvPicPr>
          <p:cNvPr id="12" name="Picture 50" descr="Icon&#10;&#10;Description automatically generated">
            <a:extLst>
              <a:ext uri="{FF2B5EF4-FFF2-40B4-BE49-F238E27FC236}">
                <a16:creationId xmlns:a16="http://schemas.microsoft.com/office/drawing/2014/main" id="{EAE91704-A444-4975-885A-0700D52F3F5A}"/>
              </a:ext>
            </a:extLst>
          </p:cNvPr>
          <p:cNvPicPr>
            <a:picLocks noChangeAspect="1"/>
          </p:cNvPicPr>
          <p:nvPr/>
        </p:nvPicPr>
        <p:blipFill rotWithShape="1">
          <a:blip r:embed="rId4"/>
          <a:srcRect l="14261" t="27296" r="14829" b="23479"/>
          <a:stretch/>
        </p:blipFill>
        <p:spPr>
          <a:xfrm rot="10800000" flipV="1">
            <a:off x="8707772" y="4775864"/>
            <a:ext cx="280594" cy="165788"/>
          </a:xfrm>
          <a:prstGeom prst="rect">
            <a:avLst/>
          </a:prstGeom>
          <a:effectLst>
            <a:outerShdw blurRad="50800" dist="977900" dir="21540000" algn="ctr" rotWithShape="0">
              <a:srgbClr val="000000">
                <a:alpha val="0"/>
              </a:srgbClr>
            </a:outerShdw>
          </a:effectLst>
          <a:scene3d>
            <a:camera prst="orthographicFront"/>
            <a:lightRig rig="threePt" dir="t"/>
          </a:scene3d>
          <a:sp3d contourW="12700">
            <a:bevelB prst="angle"/>
            <a:contourClr>
              <a:schemeClr val="bg1"/>
            </a:contourClr>
          </a:sp3d>
        </p:spPr>
      </p:pic>
      <p:pic>
        <p:nvPicPr>
          <p:cNvPr id="14" name="Picture 51" descr="A picture containing window, grate&#10;&#10;Description automatically generated">
            <a:extLst>
              <a:ext uri="{FF2B5EF4-FFF2-40B4-BE49-F238E27FC236}">
                <a16:creationId xmlns:a16="http://schemas.microsoft.com/office/drawing/2014/main" id="{99E7A179-C321-4BED-B3C2-58D2BA2A2B56}"/>
              </a:ext>
            </a:extLst>
          </p:cNvPr>
          <p:cNvPicPr>
            <a:picLocks noChangeAspect="1"/>
          </p:cNvPicPr>
          <p:nvPr/>
        </p:nvPicPr>
        <p:blipFill>
          <a:blip r:embed="rId5"/>
          <a:stretch>
            <a:fillRect/>
          </a:stretch>
        </p:blipFill>
        <p:spPr>
          <a:xfrm>
            <a:off x="8713333" y="5128890"/>
            <a:ext cx="301614" cy="242559"/>
          </a:xfrm>
          <a:prstGeom prst="rect">
            <a:avLst/>
          </a:prstGeom>
          <a:scene3d>
            <a:camera prst="orthographicFront"/>
            <a:lightRig rig="balanced" dir="t"/>
          </a:scene3d>
          <a:sp3d extrusionH="76200" prstMaterial="dkEdge">
            <a:extrusionClr>
              <a:schemeClr val="tx1"/>
            </a:extrusionClr>
          </a:sp3d>
        </p:spPr>
      </p:pic>
    </p:spTree>
    <p:extLst>
      <p:ext uri="{BB962C8B-B14F-4D97-AF65-F5344CB8AC3E}">
        <p14:creationId xmlns:p14="http://schemas.microsoft.com/office/powerpoint/2010/main" val="428486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9AA72BD9-2C5A-4EDC-931F-5AA08EACA0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person&#10;&#10;Description automatically generated">
            <a:extLst>
              <a:ext uri="{FF2B5EF4-FFF2-40B4-BE49-F238E27FC236}">
                <a16:creationId xmlns:a16="http://schemas.microsoft.com/office/drawing/2014/main" id="{4465AE45-8307-4361-AF34-ADE9F8E86A29}"/>
              </a:ext>
            </a:extLst>
          </p:cNvPr>
          <p:cNvPicPr>
            <a:picLocks noChangeAspect="1"/>
          </p:cNvPicPr>
          <p:nvPr/>
        </p:nvPicPr>
        <p:blipFill rotWithShape="1">
          <a:blip r:embed="rId2"/>
          <a:srcRect l="15360" t="9091" r="19996"/>
          <a:stretch/>
        </p:blipFill>
        <p:spPr>
          <a:xfrm>
            <a:off x="3522468" y="10"/>
            <a:ext cx="8669532" cy="6857990"/>
          </a:xfrm>
          <a:prstGeom prst="rect">
            <a:avLst/>
          </a:prstGeom>
        </p:spPr>
      </p:pic>
      <p:sp>
        <p:nvSpPr>
          <p:cNvPr id="12" name="Rectangle 12">
            <a:extLst>
              <a:ext uri="{FF2B5EF4-FFF2-40B4-BE49-F238E27FC236}">
                <a16:creationId xmlns:a16="http://schemas.microsoft.com/office/drawing/2014/main" id="{DD3981AC-7B61-4947-BCF3-F7AA7FA385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D1A805-02A6-4DED-A4DF-3D0E1D51CEFA}"/>
              </a:ext>
            </a:extLst>
          </p:cNvPr>
          <p:cNvSpPr>
            <a:spLocks noGrp="1"/>
          </p:cNvSpPr>
          <p:nvPr>
            <p:ph type="title"/>
          </p:nvPr>
        </p:nvSpPr>
        <p:spPr>
          <a:xfrm>
            <a:off x="371094" y="882508"/>
            <a:ext cx="4339534" cy="1403492"/>
          </a:xfrm>
        </p:spPr>
        <p:txBody>
          <a:bodyPr anchor="b">
            <a:normAutofit/>
          </a:bodyPr>
          <a:lstStyle/>
          <a:p>
            <a:r>
              <a:rPr lang="en-US" sz="2800" b="1" dirty="0">
                <a:solidFill>
                  <a:srgbClr val="FFC000"/>
                </a:solidFill>
                <a:ea typeface="+mj-lt"/>
                <a:cs typeface="+mj-lt"/>
              </a:rPr>
              <a:t>If your business is not on the Internet then your business will be out of business.</a:t>
            </a:r>
            <a:endParaRPr lang="en-US" b="1" dirty="0">
              <a:solidFill>
                <a:srgbClr val="FFC000"/>
              </a:solidFill>
              <a:ea typeface="+mj-lt"/>
              <a:cs typeface="+mj-lt"/>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7">
            <a:extLst>
              <a:ext uri="{FF2B5EF4-FFF2-40B4-BE49-F238E27FC236}">
                <a16:creationId xmlns:a16="http://schemas.microsoft.com/office/drawing/2014/main" id="{AECEF8AB-E701-486D-9A84-FE20BE3023BD}"/>
              </a:ext>
            </a:extLst>
          </p:cNvPr>
          <p:cNvSpPr>
            <a:spLocks noGrp="1"/>
          </p:cNvSpPr>
          <p:nvPr>
            <p:ph idx="1"/>
          </p:nvPr>
        </p:nvSpPr>
        <p:spPr>
          <a:xfrm>
            <a:off x="371094" y="2931786"/>
            <a:ext cx="4795637" cy="2816965"/>
          </a:xfrm>
        </p:spPr>
        <p:txBody>
          <a:bodyPr anchor="t">
            <a:normAutofit lnSpcReduction="10000"/>
          </a:bodyPr>
          <a:lstStyle/>
          <a:p>
            <a:pPr marL="0" indent="0">
              <a:lnSpc>
                <a:spcPct val="100000"/>
              </a:lnSpc>
              <a:buNone/>
            </a:pPr>
            <a:r>
              <a:rPr lang="en-US" sz="1800" dirty="0">
                <a:ea typeface="+mn-lt"/>
                <a:cs typeface="+mn-lt"/>
              </a:rPr>
              <a:t>As lockdowns became the new normal, businesses and consumers increasingly “</a:t>
            </a:r>
            <a:r>
              <a:rPr lang="en-US" sz="1800" dirty="0">
                <a:solidFill>
                  <a:srgbClr val="FFC000"/>
                </a:solidFill>
                <a:ea typeface="+mn-lt"/>
                <a:cs typeface="+mn-lt"/>
              </a:rPr>
              <a:t>went digital</a:t>
            </a:r>
            <a:r>
              <a:rPr lang="en-US" sz="1800" dirty="0">
                <a:ea typeface="+mn-lt"/>
                <a:cs typeface="+mn-lt"/>
              </a:rPr>
              <a:t>”, providing and purchasing more goods and services online.</a:t>
            </a:r>
          </a:p>
          <a:p>
            <a:pPr marL="0" indent="0">
              <a:lnSpc>
                <a:spcPct val="100000"/>
              </a:lnSpc>
              <a:buNone/>
            </a:pPr>
            <a:r>
              <a:rPr lang="en-US" sz="1800" dirty="0">
                <a:ea typeface="+mn-lt"/>
                <a:cs typeface="+mn-lt"/>
              </a:rPr>
              <a:t>Raising e-commerce’s sales hit </a:t>
            </a:r>
            <a:r>
              <a:rPr lang="en-US" sz="1800" dirty="0">
                <a:solidFill>
                  <a:srgbClr val="FFC000"/>
                </a:solidFill>
                <a:ea typeface="+mn-lt"/>
                <a:cs typeface="+mn-lt"/>
              </a:rPr>
              <a:t>$791.70</a:t>
            </a:r>
            <a:r>
              <a:rPr lang="en-US" sz="1800" dirty="0">
                <a:ea typeface="+mn-lt"/>
                <a:cs typeface="+mn-lt"/>
              </a:rPr>
              <a:t> billion in 2020, up 32.4% from </a:t>
            </a:r>
            <a:r>
              <a:rPr lang="en-US" sz="1800" dirty="0">
                <a:solidFill>
                  <a:srgbClr val="FFC000"/>
                </a:solidFill>
                <a:ea typeface="+mn-lt"/>
                <a:cs typeface="+mn-lt"/>
              </a:rPr>
              <a:t>$598.02</a:t>
            </a:r>
            <a:r>
              <a:rPr lang="en-US" sz="1800" dirty="0">
                <a:ea typeface="+mn-lt"/>
                <a:cs typeface="+mn-lt"/>
              </a:rPr>
              <a:t> billion in the prior year. </a:t>
            </a:r>
          </a:p>
          <a:p>
            <a:pPr marL="0" indent="0">
              <a:lnSpc>
                <a:spcPct val="100000"/>
              </a:lnSpc>
              <a:buNone/>
            </a:pPr>
            <a:r>
              <a:rPr lang="en-US" sz="1800" dirty="0">
                <a:ea typeface="+mn-lt"/>
                <a:cs typeface="+mn-lt"/>
              </a:rPr>
              <a:t>E-commerce enables new and existing businesses to venture into the market and reach potential customer without the need for physical presence.</a:t>
            </a:r>
            <a:endParaRPr lang="en-US" sz="1800" dirty="0">
              <a:cs typeface="Calibri"/>
            </a:endParaRPr>
          </a:p>
          <a:p>
            <a:endParaRPr lang="en-US" sz="1700" dirty="0">
              <a:cs typeface="Calibri" panose="020F0502020204030204"/>
            </a:endParaRPr>
          </a:p>
        </p:txBody>
      </p:sp>
    </p:spTree>
    <p:extLst>
      <p:ext uri="{BB962C8B-B14F-4D97-AF65-F5344CB8AC3E}">
        <p14:creationId xmlns:p14="http://schemas.microsoft.com/office/powerpoint/2010/main" val="30956165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sz="3600" b="1" dirty="0" smtClean="0">
                <a:solidFill>
                  <a:schemeClr val="bg1"/>
                </a:solidFill>
              </a:rPr>
              <a:t>Objectives</a:t>
            </a:r>
            <a:endParaRPr lang="en-US" sz="3600" b="1" dirty="0">
              <a:solidFill>
                <a:schemeClr val="bg1"/>
              </a:solidFill>
            </a:endParaRPr>
          </a:p>
        </p:txBody>
      </p:sp>
      <p:sp>
        <p:nvSpPr>
          <p:cNvPr id="3" name="Content Placeholder 2"/>
          <p:cNvSpPr>
            <a:spLocks noGrp="1"/>
          </p:cNvSpPr>
          <p:nvPr>
            <p:ph idx="1"/>
          </p:nvPr>
        </p:nvSpPr>
        <p:spPr/>
        <p:txBody>
          <a:bodyPr>
            <a:normAutofit fontScale="92500" lnSpcReduction="10000"/>
          </a:bodyPr>
          <a:lstStyle/>
          <a:p>
            <a:r>
              <a:rPr lang="en-US" sz="1900" dirty="0" smtClean="0">
                <a:solidFill>
                  <a:schemeClr val="bg1"/>
                </a:solidFill>
              </a:rPr>
              <a:t>Introduction.</a:t>
            </a:r>
          </a:p>
          <a:p>
            <a:r>
              <a:rPr lang="en-US" sz="1900" dirty="0">
                <a:solidFill>
                  <a:schemeClr val="bg1"/>
                </a:solidFill>
                <a:cs typeface="Calibri Light"/>
              </a:rPr>
              <a:t>Vendors </a:t>
            </a:r>
            <a:r>
              <a:rPr lang="en-US" sz="1900" dirty="0" smtClean="0">
                <a:solidFill>
                  <a:schemeClr val="bg1"/>
                </a:solidFill>
                <a:cs typeface="Calibri Light"/>
              </a:rPr>
              <a:t>Benefits.</a:t>
            </a:r>
          </a:p>
          <a:p>
            <a:r>
              <a:rPr lang="en-US" sz="1900" dirty="0">
                <a:solidFill>
                  <a:schemeClr val="bg1"/>
                </a:solidFill>
              </a:rPr>
              <a:t>Vendors/ Merchants </a:t>
            </a:r>
            <a:r>
              <a:rPr lang="en-US" sz="1900" dirty="0" smtClean="0">
                <a:solidFill>
                  <a:schemeClr val="bg1"/>
                </a:solidFill>
              </a:rPr>
              <a:t>Responsibilities.</a:t>
            </a:r>
          </a:p>
          <a:p>
            <a:r>
              <a:rPr lang="en-US" sz="1900" dirty="0" smtClean="0">
                <a:solidFill>
                  <a:schemeClr val="bg1"/>
                </a:solidFill>
                <a:cs typeface="Calibri Light"/>
              </a:rPr>
              <a:t>Payments.</a:t>
            </a:r>
          </a:p>
          <a:p>
            <a:r>
              <a:rPr lang="en-US" sz="1900" dirty="0" smtClean="0">
                <a:solidFill>
                  <a:schemeClr val="bg1"/>
                </a:solidFill>
              </a:rPr>
              <a:t>Delivery.</a:t>
            </a:r>
          </a:p>
          <a:p>
            <a:r>
              <a:rPr lang="en-US" sz="1900" dirty="0" smtClean="0">
                <a:solidFill>
                  <a:schemeClr val="bg1"/>
                </a:solidFill>
                <a:cs typeface="Calibri Light"/>
              </a:rPr>
              <a:t>Quality.</a:t>
            </a:r>
          </a:p>
          <a:p>
            <a:r>
              <a:rPr lang="en-US" sz="1900" dirty="0" smtClean="0">
                <a:solidFill>
                  <a:schemeClr val="bg1"/>
                </a:solidFill>
                <a:cs typeface="Calibri Light"/>
              </a:rPr>
              <a:t>Pricing.</a:t>
            </a:r>
          </a:p>
          <a:p>
            <a:r>
              <a:rPr lang="en-US" sz="1900" dirty="0" smtClean="0">
                <a:solidFill>
                  <a:schemeClr val="bg1"/>
                </a:solidFill>
              </a:rPr>
              <a:t>Innovation.</a:t>
            </a:r>
          </a:p>
          <a:p>
            <a:r>
              <a:rPr lang="en-US" sz="1900" dirty="0">
                <a:solidFill>
                  <a:schemeClr val="bg1"/>
                </a:solidFill>
              </a:rPr>
              <a:t>Technological </a:t>
            </a:r>
            <a:r>
              <a:rPr lang="en-US" sz="1900" dirty="0" smtClean="0">
                <a:solidFill>
                  <a:schemeClr val="bg1"/>
                </a:solidFill>
              </a:rPr>
              <a:t>Approach.</a:t>
            </a:r>
            <a:endParaRPr lang="en-US" sz="1900" dirty="0" smtClean="0">
              <a:solidFill>
                <a:schemeClr val="bg1"/>
              </a:solidFill>
              <a:cs typeface="Calibri Light"/>
            </a:endParaRPr>
          </a:p>
          <a:p>
            <a:r>
              <a:rPr lang="en-US" sz="1900" dirty="0">
                <a:solidFill>
                  <a:schemeClr val="bg1"/>
                </a:solidFill>
              </a:rPr>
              <a:t>Improving </a:t>
            </a:r>
            <a:r>
              <a:rPr lang="en-US" sz="1900" dirty="0" smtClean="0">
                <a:solidFill>
                  <a:schemeClr val="bg1"/>
                </a:solidFill>
              </a:rPr>
              <a:t>Relationship.</a:t>
            </a:r>
          </a:p>
          <a:p>
            <a:r>
              <a:rPr lang="en-US" sz="1900" dirty="0">
                <a:solidFill>
                  <a:schemeClr val="bg1"/>
                </a:solidFill>
              </a:rPr>
              <a:t>Secure </a:t>
            </a:r>
            <a:r>
              <a:rPr lang="en-US" sz="1900" dirty="0" smtClean="0">
                <a:solidFill>
                  <a:schemeClr val="bg1"/>
                </a:solidFill>
              </a:rPr>
              <a:t>Future.</a:t>
            </a:r>
          </a:p>
          <a:p>
            <a:r>
              <a:rPr lang="en-US" sz="1900" dirty="0" smtClean="0">
                <a:solidFill>
                  <a:schemeClr val="bg1"/>
                </a:solidFill>
              </a:rPr>
              <a:t>Suggestions.</a:t>
            </a:r>
          </a:p>
          <a:p>
            <a:endParaRPr lang="en-US" dirty="0" smtClean="0"/>
          </a:p>
          <a:p>
            <a:endParaRPr lang="en-US" dirty="0" smtClean="0">
              <a:cs typeface="Calibri Light"/>
            </a:endParaRPr>
          </a:p>
          <a:p>
            <a:endParaRPr lang="en-US" b="1" dirty="0" smtClean="0"/>
          </a:p>
          <a:p>
            <a:endParaRPr lang="en-US" dirty="0" smtClean="0"/>
          </a:p>
          <a:p>
            <a:endParaRPr lang="en-US" b="1" dirty="0" smtClean="0"/>
          </a:p>
        </p:txBody>
      </p:sp>
    </p:spTree>
    <p:extLst>
      <p:ext uri="{BB962C8B-B14F-4D97-AF65-F5344CB8AC3E}">
        <p14:creationId xmlns:p14="http://schemas.microsoft.com/office/powerpoint/2010/main" val="694604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52"/>
            <a:ext cx="12192000" cy="6858000"/>
          </a:xfrm>
          <a:prstGeom prst="rect">
            <a:avLst/>
          </a:prstGeom>
          <a:ln>
            <a:solidFill>
              <a:schemeClr val="tx1">
                <a:lumMod val="95000"/>
                <a:lumOff val="5000"/>
              </a:schemeClr>
            </a:solidFill>
          </a:ln>
          <a:effectLst>
            <a:glow>
              <a:schemeClr val="accent1">
                <a:alpha val="0"/>
              </a:schemeClr>
            </a:glow>
            <a:softEdge rad="0"/>
          </a:effectLst>
          <a:scene3d>
            <a:camera prst="orthographicFront"/>
            <a:lightRig rig="threePt" dir="t"/>
          </a:scene3d>
          <a:sp3d extrusionH="127000" contourW="12700">
            <a:bevelB/>
            <a:extrusionClr>
              <a:schemeClr val="tx1"/>
            </a:extrusionClr>
            <a:contourClr>
              <a:schemeClr val="tx1"/>
            </a:contourClr>
          </a:sp3d>
        </p:spPr>
        <p:style>
          <a:lnRef idx="1">
            <a:schemeClr val="dk1"/>
          </a:lnRef>
          <a:fillRef idx="3">
            <a:schemeClr val="dk1"/>
          </a:fillRef>
          <a:effectRef idx="2">
            <a:schemeClr val="dk1"/>
          </a:effectRef>
          <a:fontRef idx="minor">
            <a:schemeClr val="lt1"/>
          </a:fontRef>
        </p:style>
      </p:pic>
      <p:sp>
        <p:nvSpPr>
          <p:cNvPr id="2" name="Title 1"/>
          <p:cNvSpPr>
            <a:spLocks noGrp="1"/>
          </p:cNvSpPr>
          <p:nvPr>
            <p:ph type="title"/>
          </p:nvPr>
        </p:nvSpPr>
        <p:spPr>
          <a:xfrm>
            <a:off x="682557" y="854766"/>
            <a:ext cx="6393873" cy="1325563"/>
          </a:xfrm>
        </p:spPr>
        <p:txBody>
          <a:bodyPr>
            <a:normAutofit/>
          </a:bodyPr>
          <a:lstStyle/>
          <a:p>
            <a:r>
              <a:rPr lang="en-US" sz="3600" b="1" dirty="0" smtClean="0">
                <a:solidFill>
                  <a:schemeClr val="bg1"/>
                </a:solidFill>
              </a:rPr>
              <a:t>Introduction</a:t>
            </a:r>
            <a:endParaRPr lang="en-US" sz="3600" b="1" dirty="0">
              <a:solidFill>
                <a:schemeClr val="bg1"/>
              </a:solidFill>
            </a:endParaRPr>
          </a:p>
        </p:txBody>
      </p:sp>
      <p:sp>
        <p:nvSpPr>
          <p:cNvPr id="3" name="Content Placeholder 2"/>
          <p:cNvSpPr>
            <a:spLocks noGrp="1"/>
          </p:cNvSpPr>
          <p:nvPr>
            <p:ph idx="1"/>
          </p:nvPr>
        </p:nvSpPr>
        <p:spPr>
          <a:xfrm>
            <a:off x="556098" y="2594110"/>
            <a:ext cx="6393873" cy="4351338"/>
          </a:xfrm>
        </p:spPr>
        <p:txBody>
          <a:bodyPr>
            <a:normAutofit/>
          </a:bodyPr>
          <a:lstStyle/>
          <a:p>
            <a:r>
              <a:rPr lang="en-US" sz="1800" dirty="0">
                <a:solidFill>
                  <a:schemeClr val="bg1"/>
                </a:solidFill>
                <a:cs typeface="Times New Roman" panose="02020603050405020304" pitchFamily="18" charset="0"/>
              </a:rPr>
              <a:t>The owner and operator of the Site is Khazana4u e-commerce powered by Technovata IT Solutions, a private limited company registered in </a:t>
            </a:r>
            <a:r>
              <a:rPr lang="en-US" sz="1800" dirty="0" smtClean="0">
                <a:solidFill>
                  <a:schemeClr val="bg1"/>
                </a:solidFill>
                <a:cs typeface="Times New Roman" panose="02020603050405020304" pitchFamily="18" charset="0"/>
              </a:rPr>
              <a:t>the UAE </a:t>
            </a:r>
            <a:r>
              <a:rPr lang="en-US" sz="1800" dirty="0">
                <a:solidFill>
                  <a:schemeClr val="bg1"/>
                </a:solidFill>
                <a:cs typeface="Times New Roman" panose="02020603050405020304" pitchFamily="18" charset="0"/>
              </a:rPr>
              <a:t>under license number </a:t>
            </a:r>
            <a:r>
              <a:rPr lang="en-US" sz="1800" u="sng" dirty="0">
                <a:solidFill>
                  <a:schemeClr val="bg1"/>
                </a:solidFill>
                <a:cs typeface="Times New Roman" panose="02020603050405020304" pitchFamily="18" charset="0"/>
              </a:rPr>
              <a:t>936836</a:t>
            </a:r>
            <a:r>
              <a:rPr lang="en-US" sz="1800" dirty="0">
                <a:solidFill>
                  <a:schemeClr val="bg1"/>
                </a:solidFill>
                <a:cs typeface="Times New Roman" panose="02020603050405020304" pitchFamily="18" charset="0"/>
              </a:rPr>
              <a:t>, with its office 1007 located at Saheel Tower 2, Al-Nahda 1 Dubai in the UAE. </a:t>
            </a:r>
            <a:endParaRPr lang="en-US" sz="1800" dirty="0" smtClean="0">
              <a:solidFill>
                <a:schemeClr val="bg1"/>
              </a:solidFill>
              <a:cs typeface="Times New Roman" panose="02020603050405020304" pitchFamily="18" charset="0"/>
            </a:endParaRPr>
          </a:p>
          <a:p>
            <a:r>
              <a:rPr lang="en-US" sz="1800" dirty="0" smtClean="0">
                <a:solidFill>
                  <a:schemeClr val="bg1"/>
                </a:solidFill>
              </a:rPr>
              <a:t>Khazana4U is an e-commerce where vendors can list their products, deals and offers online, similar to Amazon or Noon. The platform has no registration fee, monthly or annual fee and any other hidden charges. A platform admin will review the vendors KYC and approve the products on the platform</a:t>
            </a:r>
            <a:r>
              <a:rPr lang="en-US" sz="1800" b="1" dirty="0" smtClean="0">
                <a:solidFill>
                  <a:schemeClr val="bg1"/>
                </a:solidFill>
              </a:rPr>
              <a:t>.</a:t>
            </a:r>
          </a:p>
          <a:p>
            <a:endParaRPr lang="en-US" sz="1900" dirty="0">
              <a:solidFill>
                <a:schemeClr val="bg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8342" y="-564205"/>
            <a:ext cx="2538725" cy="3476737"/>
          </a:xfrm>
          <a:prstGeom prst="rect">
            <a:avLst/>
          </a:prstGeom>
        </p:spPr>
      </p:pic>
      <p:sp>
        <p:nvSpPr>
          <p:cNvPr id="11" name="TextBox 10"/>
          <p:cNvSpPr txBox="1"/>
          <p:nvPr/>
        </p:nvSpPr>
        <p:spPr>
          <a:xfrm>
            <a:off x="10069012" y="1467670"/>
            <a:ext cx="1946263" cy="261610"/>
          </a:xfrm>
          <a:prstGeom prst="rect">
            <a:avLst/>
          </a:prstGeom>
          <a:noFill/>
        </p:spPr>
        <p:txBody>
          <a:bodyPr wrap="square" rtlCol="0">
            <a:spAutoFit/>
          </a:bodyPr>
          <a:lstStyle/>
          <a:p>
            <a:r>
              <a:rPr lang="en-US" sz="1100" b="1" dirty="0" smtClean="0">
                <a:solidFill>
                  <a:schemeClr val="bg1"/>
                </a:solidFill>
              </a:rPr>
              <a:t>Powered by Technovata</a:t>
            </a:r>
            <a:endParaRPr lang="en-US" sz="1100" b="1" dirty="0">
              <a:solidFill>
                <a:schemeClr val="bg1"/>
              </a:solidFill>
            </a:endParaRPr>
          </a:p>
        </p:txBody>
      </p:sp>
    </p:spTree>
    <p:extLst>
      <p:ext uri="{BB962C8B-B14F-4D97-AF65-F5344CB8AC3E}">
        <p14:creationId xmlns:p14="http://schemas.microsoft.com/office/powerpoint/2010/main" val="3381737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A1FC491-4C9A-487A-886C-79A85010F987}"/>
              </a:ext>
            </a:extLst>
          </p:cNvPr>
          <p:cNvPicPr>
            <a:picLocks noChangeAspect="1"/>
          </p:cNvPicPr>
          <p:nvPr/>
        </p:nvPicPr>
        <p:blipFill rotWithShape="1">
          <a:blip r:embed="rId2"/>
          <a:srcRect l="5871" t="6593" r="16492" b="1"/>
          <a:stretch/>
        </p:blipFill>
        <p:spPr>
          <a:xfrm>
            <a:off x="3726907" y="10"/>
            <a:ext cx="8465093"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3FDAB3-6195-4FCE-B08A-74CC6D26E627}"/>
              </a:ext>
            </a:extLst>
          </p:cNvPr>
          <p:cNvSpPr>
            <a:spLocks noGrp="1"/>
          </p:cNvSpPr>
          <p:nvPr>
            <p:ph type="title"/>
          </p:nvPr>
        </p:nvSpPr>
        <p:spPr>
          <a:xfrm>
            <a:off x="371094" y="1161288"/>
            <a:ext cx="3438144" cy="1124712"/>
          </a:xfrm>
        </p:spPr>
        <p:txBody>
          <a:bodyPr anchor="b">
            <a:normAutofit/>
          </a:bodyPr>
          <a:lstStyle/>
          <a:p>
            <a:r>
              <a:rPr lang="en-US" sz="3600" dirty="0">
                <a:cs typeface="Calibri Light"/>
              </a:rPr>
              <a:t>Vendors Benefits</a:t>
            </a:r>
            <a:endParaRPr lang="en-US" sz="3600" dirty="0"/>
          </a:p>
        </p:txBody>
      </p:sp>
      <p:sp>
        <p:nvSpPr>
          <p:cNvPr id="22" name="Rectangle 21">
            <a:extLst>
              <a:ext uri="{FF2B5EF4-FFF2-40B4-BE49-F238E27FC236}">
                <a16:creationId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B0B8AC2-AA99-4F7F-914B-A51694745E14}"/>
              </a:ext>
            </a:extLst>
          </p:cNvPr>
          <p:cNvSpPr>
            <a:spLocks noGrp="1"/>
          </p:cNvSpPr>
          <p:nvPr>
            <p:ph idx="1"/>
          </p:nvPr>
        </p:nvSpPr>
        <p:spPr>
          <a:xfrm>
            <a:off x="371094" y="2718054"/>
            <a:ext cx="4024345" cy="3207258"/>
          </a:xfrm>
        </p:spPr>
        <p:txBody>
          <a:bodyPr vert="horz" lIns="91440" tIns="45720" rIns="91440" bIns="45720" rtlCol="0" anchor="t">
            <a:normAutofit/>
          </a:bodyPr>
          <a:lstStyle/>
          <a:p>
            <a:r>
              <a:rPr lang="en-US" sz="1600" dirty="0">
                <a:cs typeface="Calibri"/>
              </a:rPr>
              <a:t>No Joining Fee.</a:t>
            </a:r>
          </a:p>
          <a:p>
            <a:r>
              <a:rPr lang="en-US" sz="1600" dirty="0">
                <a:cs typeface="Calibri"/>
              </a:rPr>
              <a:t>No Annual Membership Fees.</a:t>
            </a:r>
          </a:p>
          <a:p>
            <a:r>
              <a:rPr lang="en-US" sz="1600" dirty="0">
                <a:cs typeface="Calibri"/>
              </a:rPr>
              <a:t>No Hidden Charges.</a:t>
            </a:r>
          </a:p>
          <a:p>
            <a:r>
              <a:rPr lang="en-US" sz="1600" dirty="0">
                <a:cs typeface="Calibri"/>
              </a:rPr>
              <a:t>Minimum Transaction Fee on Sales.</a:t>
            </a:r>
          </a:p>
          <a:p>
            <a:r>
              <a:rPr lang="en-US" sz="1600" dirty="0">
                <a:cs typeface="Calibri"/>
              </a:rPr>
              <a:t>Free Marketing/ promotions.</a:t>
            </a:r>
          </a:p>
          <a:p>
            <a:r>
              <a:rPr lang="en-US" sz="1600" dirty="0">
                <a:cs typeface="Calibri"/>
              </a:rPr>
              <a:t>No Tech experience required.</a:t>
            </a:r>
          </a:p>
          <a:p>
            <a:r>
              <a:rPr lang="en-US" sz="1600" dirty="0"/>
              <a:t>No site or server maintenance is necessary.</a:t>
            </a:r>
            <a:endParaRPr lang="en-US" sz="1600" dirty="0">
              <a:cs typeface="Calibri"/>
            </a:endParaRPr>
          </a:p>
          <a:p>
            <a:r>
              <a:rPr lang="en-US" sz="1600" dirty="0"/>
              <a:t>Get access to a large customer base.</a:t>
            </a:r>
            <a:endParaRPr lang="en-US" sz="1600" dirty="0">
              <a:cs typeface="Calibri"/>
            </a:endParaRPr>
          </a:p>
          <a:p>
            <a:r>
              <a:rPr lang="en-US" sz="1600" dirty="0">
                <a:cs typeface="Calibri"/>
              </a:rPr>
              <a:t>Increase sales &amp; Profits.</a:t>
            </a:r>
          </a:p>
          <a:p>
            <a:endParaRPr lang="en-US" sz="1600" dirty="0">
              <a:cs typeface="Calibri"/>
            </a:endParaRPr>
          </a:p>
          <a:p>
            <a:endParaRPr lang="en-US" sz="1600" dirty="0">
              <a:cs typeface="Calibri"/>
            </a:endParaRPr>
          </a:p>
          <a:p>
            <a:endParaRPr lang="en-US" sz="1600" dirty="0">
              <a:cs typeface="Calibri"/>
            </a:endParaRPr>
          </a:p>
          <a:p>
            <a:endParaRPr lang="en-US" sz="1600" dirty="0">
              <a:cs typeface="Calibri"/>
            </a:endParaRPr>
          </a:p>
        </p:txBody>
      </p:sp>
    </p:spTree>
    <p:extLst>
      <p:ext uri="{BB962C8B-B14F-4D97-AF65-F5344CB8AC3E}">
        <p14:creationId xmlns:p14="http://schemas.microsoft.com/office/powerpoint/2010/main" val="19348923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3680" y="0"/>
            <a:ext cx="5608320" cy="6858000"/>
          </a:xfrm>
          <a:prstGeom prst="rect">
            <a:avLst/>
          </a:prstGeom>
        </p:spPr>
      </p:pic>
      <p:sp>
        <p:nvSpPr>
          <p:cNvPr id="2" name="Title 1"/>
          <p:cNvSpPr>
            <a:spLocks noGrp="1"/>
          </p:cNvSpPr>
          <p:nvPr>
            <p:ph type="title"/>
          </p:nvPr>
        </p:nvSpPr>
        <p:spPr>
          <a:xfrm>
            <a:off x="289560" y="432912"/>
            <a:ext cx="8206047" cy="1325563"/>
          </a:xfrm>
        </p:spPr>
        <p:txBody>
          <a:bodyPr>
            <a:normAutofit/>
          </a:bodyPr>
          <a:lstStyle/>
          <a:p>
            <a:r>
              <a:rPr lang="en-US" sz="3600" dirty="0">
                <a:solidFill>
                  <a:schemeClr val="bg1"/>
                </a:solidFill>
                <a:cs typeface="Calibri Light"/>
              </a:rPr>
              <a:t>Vendors Benefits</a:t>
            </a:r>
            <a:endParaRPr lang="en-US" sz="3600" dirty="0">
              <a:solidFill>
                <a:schemeClr val="bg1"/>
              </a:solidFill>
            </a:endParaRPr>
          </a:p>
        </p:txBody>
      </p:sp>
      <p:sp>
        <p:nvSpPr>
          <p:cNvPr id="3" name="Content Placeholder 2"/>
          <p:cNvSpPr>
            <a:spLocks noGrp="1"/>
          </p:cNvSpPr>
          <p:nvPr>
            <p:ph idx="1"/>
          </p:nvPr>
        </p:nvSpPr>
        <p:spPr>
          <a:xfrm>
            <a:off x="106681" y="1911926"/>
            <a:ext cx="6202680" cy="4829695"/>
          </a:xfrm>
        </p:spPr>
        <p:txBody>
          <a:bodyPr>
            <a:normAutofit/>
          </a:bodyPr>
          <a:lstStyle/>
          <a:p>
            <a:r>
              <a:rPr lang="en-US" sz="1700" dirty="0" smtClean="0">
                <a:solidFill>
                  <a:schemeClr val="bg1"/>
                </a:solidFill>
              </a:rPr>
              <a:t>Khazana4U deducts 20% platform fee for servers, technical efforts, marketing, promotions and administration.</a:t>
            </a:r>
          </a:p>
          <a:p>
            <a:r>
              <a:rPr lang="en-US" sz="1700" dirty="0" smtClean="0">
                <a:solidFill>
                  <a:schemeClr val="bg1"/>
                </a:solidFill>
              </a:rPr>
              <a:t>Merchants can also share the platform with other merchants and customers to get Khazana Points as given below:</a:t>
            </a:r>
          </a:p>
          <a:p>
            <a:pPr marL="0" indent="0">
              <a:buNone/>
            </a:pPr>
            <a:r>
              <a:rPr lang="en-US" sz="1700" dirty="0" smtClean="0">
                <a:solidFill>
                  <a:schemeClr val="bg1"/>
                </a:solidFill>
              </a:rPr>
              <a:t>          1. Successful Customer signup:                                              </a:t>
            </a:r>
          </a:p>
          <a:p>
            <a:pPr marL="0" indent="0">
              <a:buNone/>
            </a:pPr>
            <a:r>
              <a:rPr lang="en-US" sz="1700" dirty="0">
                <a:solidFill>
                  <a:schemeClr val="bg1"/>
                </a:solidFill>
              </a:rPr>
              <a:t> </a:t>
            </a:r>
            <a:r>
              <a:rPr lang="en-US" sz="1700" dirty="0" smtClean="0">
                <a:solidFill>
                  <a:schemeClr val="bg1"/>
                </a:solidFill>
              </a:rPr>
              <a:t>                                                                  15 Khazana Points</a:t>
            </a:r>
          </a:p>
          <a:p>
            <a:pPr marL="0" indent="0">
              <a:buNone/>
            </a:pPr>
            <a:r>
              <a:rPr lang="en-US" sz="1700" dirty="0" smtClean="0">
                <a:solidFill>
                  <a:schemeClr val="bg1"/>
                </a:solidFill>
              </a:rPr>
              <a:t>          2. Successful Merchant signup with Product Listing:         </a:t>
            </a:r>
          </a:p>
          <a:p>
            <a:pPr marL="0" indent="0">
              <a:buNone/>
            </a:pPr>
            <a:r>
              <a:rPr lang="en-US" sz="1700" dirty="0">
                <a:solidFill>
                  <a:schemeClr val="bg1"/>
                </a:solidFill>
              </a:rPr>
              <a:t> </a:t>
            </a:r>
            <a:r>
              <a:rPr lang="en-US" sz="1700" dirty="0" smtClean="0">
                <a:solidFill>
                  <a:schemeClr val="bg1"/>
                </a:solidFill>
              </a:rPr>
              <a:t>                                                                  150 Khazana Points</a:t>
            </a:r>
          </a:p>
          <a:p>
            <a:r>
              <a:rPr lang="en-US" sz="1700" dirty="0" smtClean="0">
                <a:solidFill>
                  <a:schemeClr val="bg1"/>
                </a:solidFill>
              </a:rPr>
              <a:t>Every 10 Khazana points are equal to 1 AED. Vendors can opt to adjust the Khazana points in the transaction fee.</a:t>
            </a:r>
          </a:p>
          <a:p>
            <a:r>
              <a:rPr lang="en-US" sz="1700" dirty="0" smtClean="0">
                <a:solidFill>
                  <a:schemeClr val="bg1"/>
                </a:solidFill>
              </a:rPr>
              <a:t>Merchants are responsible to list the products with complete details i.e., pictures, description, additional details, prices, offers and discounts etc. Incomplete products will not be approved/ visible on the platform.</a:t>
            </a:r>
          </a:p>
          <a:p>
            <a:endParaRPr lang="en-US" sz="1800" dirty="0" smtClean="0">
              <a:solidFill>
                <a:schemeClr val="bg1"/>
              </a:solidFill>
            </a:endParaRPr>
          </a:p>
          <a:p>
            <a:pPr marL="0" indent="0">
              <a:buNone/>
            </a:pPr>
            <a:endParaRPr lang="en-US" sz="1900" dirty="0"/>
          </a:p>
        </p:txBody>
      </p:sp>
    </p:spTree>
    <p:extLst>
      <p:ext uri="{BB962C8B-B14F-4D97-AF65-F5344CB8AC3E}">
        <p14:creationId xmlns:p14="http://schemas.microsoft.com/office/powerpoint/2010/main" val="2975362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7973291" cy="1325563"/>
          </a:xfrm>
        </p:spPr>
        <p:txBody>
          <a:bodyPr>
            <a:normAutofit/>
          </a:bodyPr>
          <a:lstStyle/>
          <a:p>
            <a:r>
              <a:rPr lang="en-US" sz="3600" dirty="0">
                <a:solidFill>
                  <a:schemeClr val="bg1"/>
                </a:solidFill>
                <a:cs typeface="Calibri Light"/>
              </a:rPr>
              <a:t>Vendors Benefits</a:t>
            </a:r>
            <a:endParaRPr lang="en-US" sz="3600" dirty="0">
              <a:solidFill>
                <a:schemeClr val="bg1"/>
              </a:solidFill>
            </a:endParaRPr>
          </a:p>
        </p:txBody>
      </p:sp>
      <p:sp>
        <p:nvSpPr>
          <p:cNvPr id="3" name="Content Placeholder 2"/>
          <p:cNvSpPr>
            <a:spLocks noGrp="1"/>
          </p:cNvSpPr>
          <p:nvPr>
            <p:ph idx="1"/>
          </p:nvPr>
        </p:nvSpPr>
        <p:spPr>
          <a:xfrm>
            <a:off x="499533" y="1690688"/>
            <a:ext cx="4758267" cy="5167311"/>
          </a:xfrm>
        </p:spPr>
        <p:txBody>
          <a:bodyPr>
            <a:normAutofit/>
          </a:bodyPr>
          <a:lstStyle/>
          <a:p>
            <a:r>
              <a:rPr lang="en-US" sz="1800" dirty="0" smtClean="0">
                <a:solidFill>
                  <a:schemeClr val="bg1"/>
                </a:solidFill>
              </a:rPr>
              <a:t>Merchants will be categorized in ranks i.e., Bronze, Silver, Gold and Platinum based on monthly business volume. Each rank has benefits and privileges.</a:t>
            </a:r>
          </a:p>
          <a:p>
            <a:r>
              <a:rPr lang="en-US" sz="1800" dirty="0" smtClean="0">
                <a:solidFill>
                  <a:schemeClr val="bg1"/>
                </a:solidFill>
              </a:rPr>
              <a:t>Bronze Rank                     BV:&lt;10,000/month         Marked: </a:t>
            </a:r>
            <a:r>
              <a:rPr lang="en-US" sz="1800" b="1" dirty="0" smtClean="0">
                <a:solidFill>
                  <a:schemeClr val="bg1"/>
                </a:solidFill>
              </a:rPr>
              <a:t>Bronze</a:t>
            </a:r>
            <a:r>
              <a:rPr lang="en-US" sz="1800" dirty="0" smtClean="0">
                <a:solidFill>
                  <a:schemeClr val="bg1"/>
                </a:solidFill>
              </a:rPr>
              <a:t>               20% Transaction Fee</a:t>
            </a:r>
          </a:p>
          <a:p>
            <a:r>
              <a:rPr lang="en-US" sz="1800" dirty="0" smtClean="0">
                <a:solidFill>
                  <a:schemeClr val="bg1"/>
                </a:solidFill>
              </a:rPr>
              <a:t>Silver Rank                        BV:10,000/month            Marked: </a:t>
            </a:r>
            <a:r>
              <a:rPr lang="en-US" sz="1800" b="1" dirty="0" smtClean="0">
                <a:solidFill>
                  <a:schemeClr val="bg1"/>
                </a:solidFill>
              </a:rPr>
              <a:t>Silver</a:t>
            </a:r>
            <a:r>
              <a:rPr lang="en-US" sz="1800" dirty="0" smtClean="0">
                <a:solidFill>
                  <a:schemeClr val="bg1"/>
                </a:solidFill>
              </a:rPr>
              <a:t>                 18% Transaction Fee</a:t>
            </a:r>
          </a:p>
          <a:p>
            <a:r>
              <a:rPr lang="en-US" sz="1800" dirty="0" smtClean="0">
                <a:solidFill>
                  <a:schemeClr val="bg1"/>
                </a:solidFill>
              </a:rPr>
              <a:t>Gold Rank                         BV:25,000/month            Marked</a:t>
            </a:r>
            <a:r>
              <a:rPr lang="en-US" sz="1800" dirty="0">
                <a:solidFill>
                  <a:schemeClr val="bg1"/>
                </a:solidFill>
              </a:rPr>
              <a:t>: </a:t>
            </a:r>
            <a:r>
              <a:rPr lang="en-US" sz="1800" b="1" dirty="0" smtClean="0">
                <a:solidFill>
                  <a:schemeClr val="bg1"/>
                </a:solidFill>
              </a:rPr>
              <a:t>Gold</a:t>
            </a:r>
            <a:r>
              <a:rPr lang="en-US" sz="1800" dirty="0">
                <a:solidFill>
                  <a:schemeClr val="bg1"/>
                </a:solidFill>
              </a:rPr>
              <a:t> </a:t>
            </a:r>
            <a:r>
              <a:rPr lang="en-US" sz="1800" dirty="0" smtClean="0">
                <a:solidFill>
                  <a:schemeClr val="bg1"/>
                </a:solidFill>
              </a:rPr>
              <a:t>                  16% </a:t>
            </a:r>
            <a:r>
              <a:rPr lang="en-US" sz="1800" dirty="0">
                <a:solidFill>
                  <a:schemeClr val="bg1"/>
                </a:solidFill>
              </a:rPr>
              <a:t>Transaction Fee</a:t>
            </a:r>
            <a:endParaRPr lang="en-US" sz="1800" dirty="0" smtClean="0">
              <a:solidFill>
                <a:schemeClr val="bg1"/>
              </a:solidFill>
            </a:endParaRPr>
          </a:p>
          <a:p>
            <a:r>
              <a:rPr lang="en-US" sz="1800" dirty="0" smtClean="0">
                <a:solidFill>
                  <a:schemeClr val="bg1"/>
                </a:solidFill>
              </a:rPr>
              <a:t>Diamond Rank                 BV:50,000+/month</a:t>
            </a:r>
            <a:r>
              <a:rPr lang="en-US" sz="1800" dirty="0">
                <a:solidFill>
                  <a:schemeClr val="bg1"/>
                </a:solidFill>
              </a:rPr>
              <a:t> </a:t>
            </a:r>
            <a:r>
              <a:rPr lang="en-US" sz="1800" dirty="0" smtClean="0">
                <a:solidFill>
                  <a:schemeClr val="bg1"/>
                </a:solidFill>
              </a:rPr>
              <a:t>        Marked</a:t>
            </a:r>
            <a:r>
              <a:rPr lang="en-US" sz="1800" dirty="0">
                <a:solidFill>
                  <a:schemeClr val="bg1"/>
                </a:solidFill>
              </a:rPr>
              <a:t>: </a:t>
            </a:r>
            <a:r>
              <a:rPr lang="en-US" sz="1800" b="1" dirty="0" smtClean="0">
                <a:solidFill>
                  <a:schemeClr val="bg1"/>
                </a:solidFill>
              </a:rPr>
              <a:t>Diamond</a:t>
            </a:r>
            <a:r>
              <a:rPr lang="en-US" sz="1800" b="1" dirty="0">
                <a:solidFill>
                  <a:schemeClr val="bg1"/>
                </a:solidFill>
              </a:rPr>
              <a:t> </a:t>
            </a:r>
            <a:r>
              <a:rPr lang="en-US" sz="1800" dirty="0" smtClean="0">
                <a:solidFill>
                  <a:schemeClr val="bg1"/>
                </a:solidFill>
              </a:rPr>
              <a:t>          14% </a:t>
            </a:r>
            <a:r>
              <a:rPr lang="en-US" sz="1800" dirty="0">
                <a:solidFill>
                  <a:schemeClr val="bg1"/>
                </a:solidFill>
              </a:rPr>
              <a:t>Transaction </a:t>
            </a:r>
            <a:r>
              <a:rPr lang="en-US" sz="1800" dirty="0" smtClean="0">
                <a:solidFill>
                  <a:schemeClr val="bg1"/>
                </a:solidFill>
              </a:rPr>
              <a:t>Fee</a:t>
            </a:r>
          </a:p>
          <a:p>
            <a:r>
              <a:rPr lang="en-US" sz="1800" dirty="0" smtClean="0">
                <a:solidFill>
                  <a:schemeClr val="bg1"/>
                </a:solidFill>
              </a:rPr>
              <a:t>The platform deducts standard transaction fees during order processing and reimburses the amount according to rank discounts at the end of the mouth. </a:t>
            </a:r>
          </a:p>
          <a:p>
            <a:endParaRPr lang="en-US" sz="1900" dirty="0"/>
          </a:p>
        </p:txBody>
      </p:sp>
    </p:spTree>
    <p:extLst>
      <p:ext uri="{BB962C8B-B14F-4D97-AF65-F5344CB8AC3E}">
        <p14:creationId xmlns:p14="http://schemas.microsoft.com/office/powerpoint/2010/main" val="1308577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C5E6CFF1-2F42-4E10-9A97-F116F46F53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indoor, computer, computer&#10;&#10;Description automatically generated">
            <a:extLst>
              <a:ext uri="{FF2B5EF4-FFF2-40B4-BE49-F238E27FC236}">
                <a16:creationId xmlns:a16="http://schemas.microsoft.com/office/drawing/2014/main" id="{05EE5404-5134-42F9-90D4-5FB53C09BFCB}"/>
              </a:ext>
            </a:extLst>
          </p:cNvPr>
          <p:cNvPicPr>
            <a:picLocks noGrp="1" noChangeAspect="1"/>
          </p:cNvPicPr>
          <p:nvPr>
            <p:ph idx="1"/>
          </p:nvPr>
        </p:nvPicPr>
        <p:blipFill rotWithShape="1">
          <a:blip r:embed="rId2">
            <a:alphaModFix amt="35000"/>
          </a:blip>
          <a:srcRect r="1334"/>
          <a:stretch/>
        </p:blipFill>
        <p:spPr>
          <a:xfrm>
            <a:off x="20" y="1"/>
            <a:ext cx="12191980" cy="6857999"/>
          </a:xfrm>
          <a:prstGeom prst="rect">
            <a:avLst/>
          </a:prstGeom>
        </p:spPr>
      </p:pic>
      <p:sp>
        <p:nvSpPr>
          <p:cNvPr id="2" name="Title 1">
            <a:extLst>
              <a:ext uri="{FF2B5EF4-FFF2-40B4-BE49-F238E27FC236}">
                <a16:creationId xmlns:a16="http://schemas.microsoft.com/office/drawing/2014/main" id="{682868B1-8BAD-4670-B99B-017BC3F5A142}"/>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3600" b="1" dirty="0">
                <a:solidFill>
                  <a:srgbClr val="F2F2F2"/>
                </a:solidFill>
              </a:rPr>
              <a:t>Vendors/ Merchants Responsibilities</a:t>
            </a:r>
          </a:p>
        </p:txBody>
      </p:sp>
      <p:cxnSp>
        <p:nvCxnSpPr>
          <p:cNvPr id="22" name="Straight Connector 25">
            <a:extLst>
              <a:ext uri="{FF2B5EF4-FFF2-40B4-BE49-F238E27FC236}">
                <a16:creationId xmlns:a16="http://schemas.microsoft.com/office/drawing/2014/main" id="{67182200-4859-4C8D-BCBB-55B245C28B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707462-2055-4F54-B096-649590A34F76}"/>
              </a:ext>
            </a:extLst>
          </p:cNvPr>
          <p:cNvSpPr txBox="1"/>
          <p:nvPr/>
        </p:nvSpPr>
        <p:spPr>
          <a:xfrm>
            <a:off x="5434160" y="1130911"/>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120000"/>
              </a:lnSpc>
              <a:spcAft>
                <a:spcPts val="600"/>
              </a:spcAft>
              <a:buFont typeface="Arial" panose="020B0604020202020204" pitchFamily="34" charset="0"/>
              <a:buChar char="•"/>
            </a:pPr>
            <a:r>
              <a:rPr lang="en-US" dirty="0">
                <a:solidFill>
                  <a:srgbClr val="FFFFFF"/>
                </a:solidFill>
              </a:rPr>
              <a:t>Listing of high quality products, legally allowed to sale as per trade license. </a:t>
            </a:r>
            <a:endParaRPr lang="en-US" dirty="0">
              <a:solidFill>
                <a:srgbClr val="FFFFFF"/>
              </a:solidFill>
              <a:cs typeface="Calibri" panose="020F0502020204030204"/>
            </a:endParaRPr>
          </a:p>
          <a:p>
            <a:pPr marL="285750" indent="-228600">
              <a:lnSpc>
                <a:spcPct val="120000"/>
              </a:lnSpc>
              <a:spcAft>
                <a:spcPts val="600"/>
              </a:spcAft>
              <a:buFont typeface="Arial" panose="020B0604020202020204" pitchFamily="34" charset="0"/>
              <a:buChar char="•"/>
            </a:pPr>
            <a:r>
              <a:rPr lang="en-US" dirty="0">
                <a:solidFill>
                  <a:srgbClr val="FFFFFF"/>
                </a:solidFill>
                <a:cs typeface="Calibri" panose="020F0502020204030204"/>
              </a:rPr>
              <a:t>Update out-of-stock and new products.</a:t>
            </a:r>
          </a:p>
          <a:p>
            <a:pPr marL="285750" indent="-228600">
              <a:lnSpc>
                <a:spcPct val="120000"/>
              </a:lnSpc>
              <a:spcAft>
                <a:spcPts val="600"/>
              </a:spcAft>
              <a:buFont typeface="Arial" panose="020B0604020202020204" pitchFamily="34" charset="0"/>
              <a:buChar char="•"/>
            </a:pPr>
            <a:r>
              <a:rPr lang="en-US" dirty="0">
                <a:solidFill>
                  <a:srgbClr val="FFFFFF"/>
                </a:solidFill>
                <a:cs typeface="Calibri" panose="020F0502020204030204"/>
              </a:rPr>
              <a:t>List offers and deals.</a:t>
            </a:r>
          </a:p>
          <a:p>
            <a:pPr marL="285750" indent="-228600">
              <a:lnSpc>
                <a:spcPct val="120000"/>
              </a:lnSpc>
              <a:spcAft>
                <a:spcPts val="600"/>
              </a:spcAft>
              <a:buFont typeface="Arial" panose="020B0604020202020204" pitchFamily="34" charset="0"/>
              <a:buChar char="•"/>
            </a:pPr>
            <a:r>
              <a:rPr lang="en-US" dirty="0">
                <a:solidFill>
                  <a:srgbClr val="FFFFFF"/>
                </a:solidFill>
              </a:rPr>
              <a:t>Offer best prices in the market. </a:t>
            </a:r>
            <a:endParaRPr lang="en-US" dirty="0">
              <a:solidFill>
                <a:srgbClr val="FFFFFF"/>
              </a:solidFill>
              <a:cs typeface="Calibri" panose="020F0502020204030204"/>
            </a:endParaRPr>
          </a:p>
          <a:p>
            <a:pPr marL="285750" indent="-228600">
              <a:lnSpc>
                <a:spcPct val="120000"/>
              </a:lnSpc>
              <a:spcAft>
                <a:spcPts val="600"/>
              </a:spcAft>
              <a:buFont typeface="Arial" panose="020B0604020202020204" pitchFamily="34" charset="0"/>
              <a:buChar char="•"/>
            </a:pPr>
            <a:r>
              <a:rPr lang="en-US" dirty="0">
                <a:solidFill>
                  <a:srgbClr val="FFFFFF"/>
                </a:solidFill>
              </a:rPr>
              <a:t>Ensure the shipment of exact specifications of products as listed on the platform. </a:t>
            </a:r>
            <a:endParaRPr lang="en-US" dirty="0">
              <a:solidFill>
                <a:srgbClr val="FFFFFF"/>
              </a:solidFill>
              <a:cs typeface="Calibri" panose="020F0502020204030204"/>
            </a:endParaRPr>
          </a:p>
          <a:p>
            <a:pPr marL="285750" indent="-228600">
              <a:lnSpc>
                <a:spcPct val="120000"/>
              </a:lnSpc>
              <a:spcAft>
                <a:spcPts val="600"/>
              </a:spcAft>
              <a:buFont typeface="Arial" panose="020B0604020202020204" pitchFamily="34" charset="0"/>
              <a:buChar char="•"/>
            </a:pPr>
            <a:r>
              <a:rPr lang="en-US" dirty="0">
                <a:solidFill>
                  <a:srgbClr val="FFFFFF"/>
                </a:solidFill>
              </a:rPr>
              <a:t>Khazana4u offers 7 days money back guarantee to customers and merchants will replace the products free of cost within the period, if required.</a:t>
            </a:r>
            <a:endParaRPr lang="en-US" dirty="0">
              <a:solidFill>
                <a:srgbClr val="FFFFFF"/>
              </a:solidFill>
              <a:cs typeface="Calibri" panose="020F0502020204030204"/>
            </a:endParaRPr>
          </a:p>
          <a:p>
            <a:pPr marL="285750" indent="-228600">
              <a:lnSpc>
                <a:spcPct val="120000"/>
              </a:lnSpc>
              <a:spcAft>
                <a:spcPts val="600"/>
              </a:spcAft>
              <a:buFont typeface="Arial" panose="020B0604020202020204" pitchFamily="34" charset="0"/>
              <a:buChar char="•"/>
            </a:pPr>
            <a:r>
              <a:rPr lang="en-US" dirty="0">
                <a:solidFill>
                  <a:srgbClr val="FFFFFF"/>
                </a:solidFill>
              </a:rPr>
              <a:t>Prepare the parcel for pickup by printing the airway bills and putting it ready to be picked up on time</a:t>
            </a:r>
            <a:r>
              <a:rPr lang="en-US" dirty="0" smtClean="0">
                <a:solidFill>
                  <a:srgbClr val="FFFFFF"/>
                </a:solidFill>
              </a:rPr>
              <a:t>.</a:t>
            </a:r>
          </a:p>
          <a:p>
            <a:pPr marL="285750" indent="-228600">
              <a:lnSpc>
                <a:spcPct val="120000"/>
              </a:lnSpc>
              <a:spcAft>
                <a:spcPts val="600"/>
              </a:spcAft>
              <a:buFont typeface="Arial" panose="020B0604020202020204" pitchFamily="34" charset="0"/>
              <a:buChar char="•"/>
            </a:pPr>
            <a:r>
              <a:rPr lang="en-US" dirty="0" smtClean="0">
                <a:solidFill>
                  <a:srgbClr val="FFFFFF"/>
                </a:solidFill>
              </a:rPr>
              <a:t>Control of non-confirming</a:t>
            </a:r>
            <a:r>
              <a:rPr lang="en-US" dirty="0">
                <a:solidFill>
                  <a:srgbClr val="FFFFFF"/>
                </a:solidFill>
              </a:rPr>
              <a:t> </a:t>
            </a:r>
            <a:r>
              <a:rPr lang="en-US" dirty="0" smtClean="0">
                <a:solidFill>
                  <a:srgbClr val="FFFFFF"/>
                </a:solidFill>
              </a:rPr>
              <a:t>product.</a:t>
            </a:r>
          </a:p>
          <a:p>
            <a:pPr marL="285750" indent="-228600">
              <a:lnSpc>
                <a:spcPct val="120000"/>
              </a:lnSpc>
              <a:spcAft>
                <a:spcPts val="600"/>
              </a:spcAft>
              <a:buFont typeface="Arial" panose="020B0604020202020204" pitchFamily="34" charset="0"/>
              <a:buChar char="•"/>
            </a:pPr>
            <a:r>
              <a:rPr lang="en-US" dirty="0" smtClean="0">
                <a:solidFill>
                  <a:srgbClr val="FFFFFF"/>
                </a:solidFill>
                <a:cs typeface="Calibri"/>
              </a:rPr>
              <a:t>Control of your product handling, storage &amp; delivery.</a:t>
            </a:r>
            <a:endParaRPr lang="en-US" dirty="0">
              <a:solidFill>
                <a:srgbClr val="FFFFFF"/>
              </a:solidFill>
              <a:cs typeface="Calibri"/>
            </a:endParaRPr>
          </a:p>
        </p:txBody>
      </p:sp>
    </p:spTree>
    <p:extLst>
      <p:ext uri="{BB962C8B-B14F-4D97-AF65-F5344CB8AC3E}">
        <p14:creationId xmlns:p14="http://schemas.microsoft.com/office/powerpoint/2010/main" val="11184275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39ADB04-981B-401E-AFC1-7074232E717C}"/>
              </a:ext>
            </a:extLst>
          </p:cNvPr>
          <p:cNvPicPr>
            <a:picLocks noChangeAspect="1"/>
          </p:cNvPicPr>
          <p:nvPr/>
        </p:nvPicPr>
        <p:blipFill rotWithShape="1">
          <a:blip r:embed="rId2"/>
          <a:srcRect r="21704"/>
          <a:stretch/>
        </p:blipFill>
        <p:spPr>
          <a:xfrm>
            <a:off x="4198606" y="-478"/>
            <a:ext cx="8074479" cy="6857990"/>
          </a:xfrm>
          <a:prstGeom prst="rect">
            <a:avLst/>
          </a:prstGeom>
        </p:spPr>
      </p:pic>
      <p:sp>
        <p:nvSpPr>
          <p:cNvPr id="6" name="Freeform: Shape 8">
            <a:extLst>
              <a:ext uri="{FF2B5EF4-FFF2-40B4-BE49-F238E27FC236}">
                <a16:creationId xmlns:a16="http://schemas.microsoft.com/office/drawing/2014/main" id="{8F23F8A3-8FD7-4779-8323-FDC26BE998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4AEC22-080A-4E06-BB2A-FD294C29ACCE}"/>
              </a:ext>
            </a:extLst>
          </p:cNvPr>
          <p:cNvSpPr>
            <a:spLocks noGrp="1"/>
          </p:cNvSpPr>
          <p:nvPr>
            <p:ph type="title"/>
          </p:nvPr>
        </p:nvSpPr>
        <p:spPr>
          <a:xfrm>
            <a:off x="804672" y="365125"/>
            <a:ext cx="5266155" cy="1325563"/>
          </a:xfrm>
        </p:spPr>
        <p:txBody>
          <a:bodyPr>
            <a:normAutofit/>
          </a:bodyPr>
          <a:lstStyle/>
          <a:p>
            <a:r>
              <a:rPr lang="en-US" sz="3600" dirty="0">
                <a:cs typeface="Calibri Light"/>
              </a:rPr>
              <a:t>Payments</a:t>
            </a:r>
            <a:endParaRPr lang="en-US" sz="3600" dirty="0"/>
          </a:p>
        </p:txBody>
      </p:sp>
      <p:sp>
        <p:nvSpPr>
          <p:cNvPr id="3" name="Content Placeholder 2">
            <a:extLst>
              <a:ext uri="{FF2B5EF4-FFF2-40B4-BE49-F238E27FC236}">
                <a16:creationId xmlns:a16="http://schemas.microsoft.com/office/drawing/2014/main" id="{1A73B00F-D8D1-4741-BF39-C1D9A79D7ADD}"/>
              </a:ext>
            </a:extLst>
          </p:cNvPr>
          <p:cNvSpPr>
            <a:spLocks noGrp="1"/>
          </p:cNvSpPr>
          <p:nvPr>
            <p:ph idx="1"/>
          </p:nvPr>
        </p:nvSpPr>
        <p:spPr>
          <a:xfrm>
            <a:off x="804672" y="2022601"/>
            <a:ext cx="3941499" cy="4154361"/>
          </a:xfrm>
        </p:spPr>
        <p:txBody>
          <a:bodyPr vert="horz" lIns="91440" tIns="45720" rIns="91440" bIns="45720" rtlCol="0">
            <a:normAutofit/>
          </a:bodyPr>
          <a:lstStyle/>
          <a:p>
            <a:r>
              <a:rPr lang="en-US" sz="1900" dirty="0">
                <a:ea typeface="+mn-lt"/>
                <a:cs typeface="+mn-lt"/>
              </a:rPr>
              <a:t>Depending on the product category, Khazana4u deducts </a:t>
            </a:r>
            <a:r>
              <a:rPr lang="en-US" sz="1900" dirty="0" smtClean="0">
                <a:ea typeface="+mn-lt"/>
                <a:cs typeface="+mn-lt"/>
              </a:rPr>
              <a:t>14% </a:t>
            </a:r>
            <a:r>
              <a:rPr lang="en-US" sz="1900" dirty="0">
                <a:ea typeface="+mn-lt"/>
                <a:cs typeface="+mn-lt"/>
              </a:rPr>
              <a:t>- 20% </a:t>
            </a:r>
            <a:r>
              <a:rPr lang="en-US" sz="1900" dirty="0" smtClean="0">
                <a:ea typeface="+mn-lt"/>
                <a:cs typeface="+mn-lt"/>
              </a:rPr>
              <a:t>platform charges</a:t>
            </a:r>
            <a:r>
              <a:rPr lang="en-US" sz="1900" dirty="0" smtClean="0">
                <a:ea typeface="+mn-lt"/>
                <a:cs typeface="+mn-lt"/>
              </a:rPr>
              <a:t>.</a:t>
            </a:r>
            <a:r>
              <a:rPr lang="en-US" sz="1900" dirty="0">
                <a:cs typeface="Calibri"/>
              </a:rPr>
              <a:t> </a:t>
            </a:r>
          </a:p>
          <a:p>
            <a:r>
              <a:rPr lang="en-US" sz="1900" dirty="0">
                <a:ea typeface="+mn-lt"/>
                <a:cs typeface="+mn-lt"/>
              </a:rPr>
              <a:t>Vendors and merchants will receive payment after 10 working days.</a:t>
            </a:r>
            <a:r>
              <a:rPr lang="en-US" sz="1900" dirty="0">
                <a:cs typeface="Calibri"/>
              </a:rPr>
              <a:t> </a:t>
            </a:r>
          </a:p>
          <a:p>
            <a:r>
              <a:rPr lang="en-US" sz="1900" dirty="0">
                <a:ea typeface="+mn-lt"/>
                <a:cs typeface="+mn-lt"/>
              </a:rPr>
              <a:t>After a holding period of 10 days against the merchant's return policy, the payments will automatically be transferred to Merchant's Bank Account.</a:t>
            </a:r>
            <a:endParaRPr lang="en-US" sz="1900" dirty="0">
              <a:cs typeface="Calibri"/>
            </a:endParaRPr>
          </a:p>
          <a:p>
            <a:r>
              <a:rPr lang="en-US" sz="1900" dirty="0">
                <a:ea typeface="+mn-lt"/>
                <a:cs typeface="+mn-lt"/>
              </a:rPr>
              <a:t>The merchant will be responsible for courier charges in case of returns.</a:t>
            </a:r>
          </a:p>
        </p:txBody>
      </p:sp>
    </p:spTree>
    <p:extLst>
      <p:ext uri="{BB962C8B-B14F-4D97-AF65-F5344CB8AC3E}">
        <p14:creationId xmlns:p14="http://schemas.microsoft.com/office/powerpoint/2010/main" val="5747425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1266</TotalTime>
  <Words>1023</Words>
  <Application>Microsoft Office PowerPoint</Application>
  <PresentationFormat>Widescreen</PresentationFormat>
  <Paragraphs>125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We Take Your Business to the Next Level.</vt:lpstr>
      <vt:lpstr>If your business is not on the Internet then your business will be out of business.</vt:lpstr>
      <vt:lpstr>Objectives</vt:lpstr>
      <vt:lpstr>Introduction</vt:lpstr>
      <vt:lpstr>Vendors Benefits</vt:lpstr>
      <vt:lpstr>Vendors Benefits</vt:lpstr>
      <vt:lpstr>Vendors Benefits</vt:lpstr>
      <vt:lpstr>Vendors/ Merchants Responsibilities</vt:lpstr>
      <vt:lpstr>Payments</vt:lpstr>
      <vt:lpstr>Quality</vt:lpstr>
      <vt:lpstr>Pricing</vt:lpstr>
      <vt:lpstr>Innovation</vt:lpstr>
      <vt:lpstr>Technological Approach</vt:lpstr>
      <vt:lpstr>Improving Relationship</vt:lpstr>
      <vt:lpstr>Secure Future</vt:lpstr>
      <vt:lpstr>Suggestions</vt:lpstr>
      <vt:lpstr>Benefits unlimited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Hp</cp:lastModifiedBy>
  <cp:revision>464</cp:revision>
  <dcterms:created xsi:type="dcterms:W3CDTF">2021-08-02T11:03:58Z</dcterms:created>
  <dcterms:modified xsi:type="dcterms:W3CDTF">2021-08-17T07:46:15Z</dcterms:modified>
</cp:coreProperties>
</file>